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02/22/2019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02/22/2019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02/22/2019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02/22/2019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02/22/2019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02/22/2019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02/22/2019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02/22/2019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18A9-BD33-4B0F-9814-C2D01A9FF98D}"/>
              </a:ext>
            </a:extLst>
          </p:cNvPr>
          <p:cNvSpPr>
            <a:spLocks noGrp="1"/>
          </p:cNvSpPr>
          <p:nvPr>
            <p:ph type="ctrTitle"/>
          </p:nvPr>
        </p:nvSpPr>
        <p:spPr/>
        <p:txBody>
          <a:bodyPr>
            <a:normAutofit/>
          </a:bodyPr>
          <a:lstStyle/>
          <a:p>
            <a:r>
              <a:rPr lang="en-US" sz="7200" dirty="0"/>
              <a:t>Appellate Practice Basics</a:t>
            </a:r>
          </a:p>
        </p:txBody>
      </p:sp>
      <p:sp>
        <p:nvSpPr>
          <p:cNvPr id="3" name="Subtitle 2">
            <a:extLst>
              <a:ext uri="{FF2B5EF4-FFF2-40B4-BE49-F238E27FC236}">
                <a16:creationId xmlns:a16="http://schemas.microsoft.com/office/drawing/2014/main" id="{F521327F-1418-4A2B-BFFE-889AEADE9142}"/>
              </a:ext>
            </a:extLst>
          </p:cNvPr>
          <p:cNvSpPr>
            <a:spLocks noGrp="1"/>
          </p:cNvSpPr>
          <p:nvPr>
            <p:ph type="subTitle" idx="1"/>
          </p:nvPr>
        </p:nvSpPr>
        <p:spPr/>
        <p:txBody>
          <a:bodyPr>
            <a:normAutofit fontScale="85000" lnSpcReduction="20000"/>
          </a:bodyPr>
          <a:lstStyle/>
          <a:p>
            <a:r>
              <a:rPr lang="en-US" dirty="0"/>
              <a:t>February 22, 2019</a:t>
            </a:r>
          </a:p>
          <a:p>
            <a:r>
              <a:rPr lang="en-US" dirty="0"/>
              <a:t>Anoka county bar association CLE</a:t>
            </a:r>
          </a:p>
          <a:p>
            <a:r>
              <a:rPr lang="en-US" dirty="0"/>
              <a:t>Kelsey R. Kelley, Assistant Anoka County Attorney</a:t>
            </a:r>
          </a:p>
          <a:p>
            <a:endParaRPr lang="en-US" dirty="0"/>
          </a:p>
        </p:txBody>
      </p:sp>
    </p:spTree>
    <p:extLst>
      <p:ext uri="{BB962C8B-B14F-4D97-AF65-F5344CB8AC3E}">
        <p14:creationId xmlns:p14="http://schemas.microsoft.com/office/powerpoint/2010/main" val="425461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97917-AF43-4006-95C5-8C781158AAB0}"/>
              </a:ext>
            </a:extLst>
          </p:cNvPr>
          <p:cNvSpPr>
            <a:spLocks noGrp="1"/>
          </p:cNvSpPr>
          <p:nvPr>
            <p:ph type="title"/>
          </p:nvPr>
        </p:nvSpPr>
        <p:spPr>
          <a:xfrm>
            <a:off x="1097280" y="102317"/>
            <a:ext cx="10058400" cy="1510823"/>
          </a:xfrm>
        </p:spPr>
        <p:txBody>
          <a:bodyPr/>
          <a:lstStyle/>
          <a:p>
            <a:r>
              <a:rPr lang="en-US" dirty="0"/>
              <a:t>Preserving the Record in District Court</a:t>
            </a:r>
          </a:p>
        </p:txBody>
      </p:sp>
      <p:sp>
        <p:nvSpPr>
          <p:cNvPr id="3" name="Content Placeholder 2">
            <a:extLst>
              <a:ext uri="{FF2B5EF4-FFF2-40B4-BE49-F238E27FC236}">
                <a16:creationId xmlns:a16="http://schemas.microsoft.com/office/drawing/2014/main" id="{18B4F1BB-F60C-487A-B896-86360739E6A8}"/>
              </a:ext>
            </a:extLst>
          </p:cNvPr>
          <p:cNvSpPr>
            <a:spLocks noGrp="1"/>
          </p:cNvSpPr>
          <p:nvPr>
            <p:ph idx="1"/>
          </p:nvPr>
        </p:nvSpPr>
        <p:spPr>
          <a:xfrm>
            <a:off x="1066800" y="1776722"/>
            <a:ext cx="10058400" cy="4023360"/>
          </a:xfrm>
        </p:spPr>
        <p:txBody>
          <a:bodyPr>
            <a:noAutofit/>
          </a:bodyPr>
          <a:lstStyle/>
          <a:p>
            <a:pPr>
              <a:buFont typeface="Arial" panose="020B0604020202020204" pitchFamily="34" charset="0"/>
              <a:buChar char="•"/>
            </a:pPr>
            <a:r>
              <a:rPr lang="en-US" sz="1400" dirty="0"/>
              <a:t> Raise any potential issues in the trial court.</a:t>
            </a:r>
          </a:p>
          <a:p>
            <a:pPr lvl="1">
              <a:buFont typeface="Arial" panose="020B0604020202020204" pitchFamily="34" charset="0"/>
              <a:buChar char="•"/>
            </a:pPr>
            <a:r>
              <a:rPr lang="en-US" sz="1400" dirty="0"/>
              <a:t>Failure to raise an issue precludes review on appeal.</a:t>
            </a:r>
          </a:p>
          <a:p>
            <a:pPr lvl="1">
              <a:buFont typeface="Arial" panose="020B0604020202020204" pitchFamily="34" charset="0"/>
              <a:buChar char="•"/>
            </a:pPr>
            <a:r>
              <a:rPr lang="en-US" sz="1400" dirty="0"/>
              <a:t>Only matters </a:t>
            </a:r>
            <a:r>
              <a:rPr lang="en-US" sz="1400" u="sng" dirty="0"/>
              <a:t>actually presented </a:t>
            </a:r>
            <a:r>
              <a:rPr lang="en-US" sz="1400" dirty="0"/>
              <a:t>to the trial court will be reviewed on appeal.</a:t>
            </a:r>
          </a:p>
          <a:p>
            <a:pPr marL="60325" lvl="1" indent="-33338">
              <a:buFont typeface="Arial" panose="020B0604020202020204" pitchFamily="34" charset="0"/>
              <a:buChar char="•"/>
            </a:pPr>
            <a:r>
              <a:rPr lang="en-US" sz="1400" dirty="0"/>
              <a:t> Raise all issues and objections on the record in a </a:t>
            </a:r>
            <a:r>
              <a:rPr lang="en-US" sz="1400" u="sng" dirty="0"/>
              <a:t>timely manner</a:t>
            </a:r>
            <a:r>
              <a:rPr lang="en-US" sz="1400" dirty="0"/>
              <a:t>.</a:t>
            </a:r>
          </a:p>
          <a:p>
            <a:pPr marL="243205" lvl="2" indent="-33338">
              <a:buFont typeface="Arial" panose="020B0604020202020204" pitchFamily="34" charset="0"/>
              <a:buChar char="•"/>
            </a:pPr>
            <a:r>
              <a:rPr lang="en-US" dirty="0"/>
              <a:t> If an issue is not apparent on the record, review will be denied.</a:t>
            </a:r>
          </a:p>
          <a:p>
            <a:pPr marL="243205" lvl="2" indent="-33338">
              <a:buFont typeface="Arial" panose="020B0604020202020204" pitchFamily="34" charset="0"/>
              <a:buChar char="•"/>
            </a:pPr>
            <a:r>
              <a:rPr lang="en-US" dirty="0"/>
              <a:t> The record on appeal is limited to matters filed with the court or appearing in a transcript.</a:t>
            </a:r>
          </a:p>
          <a:p>
            <a:pPr marL="60325" lvl="2" indent="19050">
              <a:buFont typeface="Arial" panose="020B0604020202020204" pitchFamily="34" charset="0"/>
              <a:buChar char="•"/>
            </a:pPr>
            <a:r>
              <a:rPr lang="en-US" dirty="0"/>
              <a:t> Preserve all evidentiary objections.</a:t>
            </a:r>
          </a:p>
          <a:p>
            <a:pPr marL="243205" lvl="3" indent="19050">
              <a:buFont typeface="Arial" panose="020B0604020202020204" pitchFamily="34" charset="0"/>
              <a:buChar char="•"/>
            </a:pPr>
            <a:r>
              <a:rPr lang="en-US" dirty="0"/>
              <a:t> Object before evidence is received by the court or reviewed by the jury.</a:t>
            </a:r>
          </a:p>
          <a:p>
            <a:pPr marL="243205" lvl="3" indent="19050">
              <a:buFont typeface="Arial" panose="020B0604020202020204" pitchFamily="34" charset="0"/>
              <a:buChar char="•"/>
            </a:pPr>
            <a:r>
              <a:rPr lang="en-US" dirty="0"/>
              <a:t> State specific grounds for your objection and state all available grounds for objection.</a:t>
            </a:r>
          </a:p>
          <a:p>
            <a:pPr marL="243205" lvl="3" indent="19050">
              <a:buFont typeface="Arial" panose="020B0604020202020204" pitchFamily="34" charset="0"/>
              <a:buChar char="•"/>
            </a:pPr>
            <a:r>
              <a:rPr lang="en-US" dirty="0"/>
              <a:t> If a ruling excludes evidence, make an offer of proof on the record.</a:t>
            </a:r>
          </a:p>
          <a:p>
            <a:pPr marL="233363" lvl="1" indent="-173038">
              <a:buFont typeface="Arial" panose="020B0604020202020204" pitchFamily="34" charset="0"/>
              <a:buChar char="•"/>
            </a:pPr>
            <a:r>
              <a:rPr lang="en-US" sz="1400" dirty="0"/>
              <a:t>Practice tips: </a:t>
            </a:r>
          </a:p>
          <a:p>
            <a:pPr marL="416243" lvl="2" indent="-173038">
              <a:buFont typeface="Arial" panose="020B0604020202020204" pitchFamily="34" charset="0"/>
              <a:buChar char="•"/>
            </a:pPr>
            <a:r>
              <a:rPr lang="en-US" dirty="0"/>
              <a:t>Summarize chambers conferences and bench conferences on the record as soon as possible.</a:t>
            </a:r>
          </a:p>
          <a:p>
            <a:pPr marL="416243" lvl="2" indent="-173038">
              <a:buFont typeface="Arial" panose="020B0604020202020204" pitchFamily="34" charset="0"/>
              <a:buChar char="•"/>
            </a:pPr>
            <a:r>
              <a:rPr lang="en-US" dirty="0"/>
              <a:t>If a judge will not give you a definite pretrial ruling on an issue, do not forget to object again during the trial to obtain a ruling.</a:t>
            </a:r>
          </a:p>
          <a:p>
            <a:pPr marL="416243" lvl="2" indent="-173038">
              <a:buFont typeface="Arial" panose="020B0604020202020204" pitchFamily="34" charset="0"/>
              <a:buChar char="•"/>
            </a:pPr>
            <a:r>
              <a:rPr lang="en-US" dirty="0"/>
              <a:t>Objections to jury instructions must be explicit on the record. Objections to opening statements and closing argument must be timely—do not wait to object out of politeness. </a:t>
            </a:r>
          </a:p>
          <a:p>
            <a:pPr marL="243205" lvl="2" indent="0">
              <a:buNone/>
            </a:pPr>
            <a:endParaRPr lang="en-US" dirty="0"/>
          </a:p>
          <a:p>
            <a:pPr marL="243205" lvl="2" indent="0">
              <a:buNone/>
            </a:pPr>
            <a:endParaRPr lang="en-US" dirty="0"/>
          </a:p>
        </p:txBody>
      </p:sp>
    </p:spTree>
    <p:extLst>
      <p:ext uri="{BB962C8B-B14F-4D97-AF65-F5344CB8AC3E}">
        <p14:creationId xmlns:p14="http://schemas.microsoft.com/office/powerpoint/2010/main" val="368666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B4726-B569-4DC0-82E7-CE6202C9FE43}"/>
              </a:ext>
            </a:extLst>
          </p:cNvPr>
          <p:cNvSpPr>
            <a:spLocks noGrp="1"/>
          </p:cNvSpPr>
          <p:nvPr>
            <p:ph type="title"/>
          </p:nvPr>
        </p:nvSpPr>
        <p:spPr/>
        <p:txBody>
          <a:bodyPr/>
          <a:lstStyle/>
          <a:p>
            <a:r>
              <a:rPr lang="en-US" dirty="0"/>
              <a:t>Deciding to Appeal</a:t>
            </a:r>
          </a:p>
        </p:txBody>
      </p:sp>
      <p:sp>
        <p:nvSpPr>
          <p:cNvPr id="3" name="Content Placeholder 2">
            <a:extLst>
              <a:ext uri="{FF2B5EF4-FFF2-40B4-BE49-F238E27FC236}">
                <a16:creationId xmlns:a16="http://schemas.microsoft.com/office/drawing/2014/main" id="{EBD3DD38-2E48-472D-8C11-3D08E9A4A553}"/>
              </a:ext>
            </a:extLst>
          </p:cNvPr>
          <p:cNvSpPr>
            <a:spLocks noGrp="1"/>
          </p:cNvSpPr>
          <p:nvPr>
            <p:ph idx="1"/>
          </p:nvPr>
        </p:nvSpPr>
        <p:spPr/>
        <p:txBody>
          <a:bodyPr>
            <a:normAutofit fontScale="92500" lnSpcReduction="10000"/>
          </a:bodyPr>
          <a:lstStyle/>
          <a:p>
            <a:pPr>
              <a:lnSpc>
                <a:spcPct val="100000"/>
              </a:lnSpc>
              <a:spcBef>
                <a:spcPts val="0"/>
              </a:spcBef>
              <a:spcAft>
                <a:spcPts val="0"/>
              </a:spcAft>
              <a:buFont typeface="Arial" panose="020B0604020202020204" pitchFamily="34" charset="0"/>
              <a:buChar char="•"/>
            </a:pPr>
            <a:r>
              <a:rPr lang="en-US" dirty="0"/>
              <a:t> In standard civil cases, an appellant has 60 days from final judgment to perfect an appeal. An appellant then has 10 days to order necessary transcripts and file the request.</a:t>
            </a:r>
          </a:p>
          <a:p>
            <a:pPr>
              <a:lnSpc>
                <a:spcPct val="100000"/>
              </a:lnSpc>
              <a:spcBef>
                <a:spcPts val="0"/>
              </a:spcBef>
              <a:spcAft>
                <a:spcPts val="0"/>
              </a:spcAft>
              <a:buFont typeface="Arial" panose="020B0604020202020204" pitchFamily="34" charset="0"/>
              <a:buChar char="•"/>
            </a:pPr>
            <a:r>
              <a:rPr lang="en-US" dirty="0"/>
              <a:t> In standard criminal cases, an appellant has 90 days from judgment of conviction to perfect an appeal. An appellant then has 30 days to order necessary transcripts.</a:t>
            </a:r>
          </a:p>
          <a:p>
            <a:pPr>
              <a:lnSpc>
                <a:spcPct val="100000"/>
              </a:lnSpc>
              <a:spcBef>
                <a:spcPts val="0"/>
              </a:spcBef>
              <a:spcAft>
                <a:spcPts val="0"/>
              </a:spcAft>
              <a:buFont typeface="Arial" panose="020B0604020202020204" pitchFamily="34" charset="0"/>
              <a:buChar char="•"/>
            </a:pPr>
            <a:r>
              <a:rPr lang="en-US" dirty="0"/>
              <a:t> </a:t>
            </a:r>
            <a:r>
              <a:rPr lang="en-US" u="sng" dirty="0"/>
              <a:t>Missing the timeline to appeal is fatal and considered a jurisdictional defect. </a:t>
            </a:r>
            <a:r>
              <a:rPr lang="en-US" dirty="0"/>
              <a:t>An appellant must file the notice of appeal and statement of the case within the 60/90-day deadline.</a:t>
            </a:r>
          </a:p>
          <a:p>
            <a:pPr>
              <a:lnSpc>
                <a:spcPct val="100000"/>
              </a:lnSpc>
              <a:spcBef>
                <a:spcPts val="0"/>
              </a:spcBef>
              <a:spcAft>
                <a:spcPts val="0"/>
              </a:spcAft>
              <a:buFont typeface="Arial" panose="020B0604020202020204" pitchFamily="34" charset="0"/>
              <a:buChar char="•"/>
            </a:pPr>
            <a:r>
              <a:rPr lang="en-US" dirty="0"/>
              <a:t> An appellant has an uphill battle on appeal, as the appellate court only reviews a case for errors of law. An appellate court gives great deference to the district court’s determinations. </a:t>
            </a:r>
          </a:p>
          <a:p>
            <a:pPr>
              <a:lnSpc>
                <a:spcPct val="100000"/>
              </a:lnSpc>
              <a:spcBef>
                <a:spcPts val="0"/>
              </a:spcBef>
              <a:spcAft>
                <a:spcPts val="0"/>
              </a:spcAft>
              <a:buFont typeface="Arial" panose="020B0604020202020204" pitchFamily="34" charset="0"/>
              <a:buChar char="•"/>
            </a:pPr>
            <a:r>
              <a:rPr lang="en-US" dirty="0"/>
              <a:t> </a:t>
            </a:r>
            <a:r>
              <a:rPr lang="en-US" u="sng" dirty="0"/>
              <a:t>An appeal is never appropriate for factual disputes at trial.</a:t>
            </a:r>
          </a:p>
          <a:p>
            <a:pPr>
              <a:lnSpc>
                <a:spcPct val="100000"/>
              </a:lnSpc>
              <a:spcBef>
                <a:spcPts val="0"/>
              </a:spcBef>
              <a:spcAft>
                <a:spcPts val="0"/>
              </a:spcAft>
              <a:buFont typeface="Arial" panose="020B0604020202020204" pitchFamily="34" charset="0"/>
              <a:buChar char="•"/>
            </a:pPr>
            <a:r>
              <a:rPr lang="en-US" dirty="0"/>
              <a:t> Consider the cost of appeal: An appellant must pay the filing fee, transcript fees, and attorney fees.</a:t>
            </a:r>
          </a:p>
          <a:p>
            <a:pPr>
              <a:lnSpc>
                <a:spcPct val="100000"/>
              </a:lnSpc>
              <a:spcBef>
                <a:spcPts val="0"/>
              </a:spcBef>
              <a:spcAft>
                <a:spcPts val="0"/>
              </a:spcAft>
              <a:buFont typeface="Arial" panose="020B0604020202020204" pitchFamily="34" charset="0"/>
              <a:buChar char="•"/>
            </a:pPr>
            <a:r>
              <a:rPr lang="en-US" dirty="0"/>
              <a:t>Practice tips:</a:t>
            </a:r>
          </a:p>
          <a:p>
            <a:pPr lvl="1">
              <a:lnSpc>
                <a:spcPct val="100000"/>
              </a:lnSpc>
              <a:spcBef>
                <a:spcPts val="0"/>
              </a:spcBef>
              <a:spcAft>
                <a:spcPts val="0"/>
              </a:spcAft>
              <a:buFont typeface="Arial" panose="020B0604020202020204" pitchFamily="34" charset="0"/>
              <a:buChar char="•"/>
            </a:pPr>
            <a:r>
              <a:rPr lang="en-US" dirty="0"/>
              <a:t>Become familiar with the appellate e-filing system before you must file something. Do not wait until the last day.</a:t>
            </a:r>
          </a:p>
          <a:p>
            <a:pPr lvl="1">
              <a:lnSpc>
                <a:spcPct val="100000"/>
              </a:lnSpc>
              <a:spcBef>
                <a:spcPts val="0"/>
              </a:spcBef>
              <a:spcAft>
                <a:spcPts val="0"/>
              </a:spcAft>
              <a:buFont typeface="Arial" panose="020B0604020202020204" pitchFamily="34" charset="0"/>
              <a:buChar char="•"/>
            </a:pPr>
            <a:r>
              <a:rPr lang="en-US" dirty="0"/>
              <a:t>Use a day-counting application online instead of personally counting out days. </a:t>
            </a:r>
          </a:p>
          <a:p>
            <a:pPr lvl="1">
              <a:lnSpc>
                <a:spcPct val="100000"/>
              </a:lnSpc>
              <a:spcBef>
                <a:spcPts val="0"/>
              </a:spcBef>
              <a:spcAft>
                <a:spcPts val="0"/>
              </a:spcAft>
              <a:buFont typeface="Arial" panose="020B0604020202020204" pitchFamily="34" charset="0"/>
              <a:buChar char="•"/>
            </a:pPr>
            <a:r>
              <a:rPr lang="en-US" dirty="0"/>
              <a:t>Ask colleagues for documents they successfully used in the past for initiating appeals.</a:t>
            </a:r>
          </a:p>
        </p:txBody>
      </p:sp>
    </p:spTree>
    <p:extLst>
      <p:ext uri="{BB962C8B-B14F-4D97-AF65-F5344CB8AC3E}">
        <p14:creationId xmlns:p14="http://schemas.microsoft.com/office/powerpoint/2010/main" val="100679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5566-D777-4417-9101-140C977D23EA}"/>
              </a:ext>
            </a:extLst>
          </p:cNvPr>
          <p:cNvSpPr>
            <a:spLocks noGrp="1"/>
          </p:cNvSpPr>
          <p:nvPr>
            <p:ph type="title"/>
          </p:nvPr>
        </p:nvSpPr>
        <p:spPr/>
        <p:txBody>
          <a:bodyPr/>
          <a:lstStyle/>
          <a:p>
            <a:r>
              <a:rPr lang="en-US" dirty="0"/>
              <a:t>Briefing</a:t>
            </a:r>
          </a:p>
        </p:txBody>
      </p:sp>
      <p:sp>
        <p:nvSpPr>
          <p:cNvPr id="3" name="Content Placeholder 2">
            <a:extLst>
              <a:ext uri="{FF2B5EF4-FFF2-40B4-BE49-F238E27FC236}">
                <a16:creationId xmlns:a16="http://schemas.microsoft.com/office/drawing/2014/main" id="{DFCAFAFC-CF86-4F69-8B6C-A5CDDABD1FD0}"/>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 The court reporter must deliver transcripts after 60 days of receiving the request for transcripts.</a:t>
            </a:r>
          </a:p>
          <a:p>
            <a:pPr>
              <a:buFont typeface="Arial" panose="020B0604020202020204" pitchFamily="34" charset="0"/>
              <a:buChar char="•"/>
            </a:pPr>
            <a:r>
              <a:rPr lang="en-US" dirty="0"/>
              <a:t> When the last transcript is received, the appellant has 30 days in civil cases and 60 days in criminal cases to file a brief. The appellant should always include the order being appealed from in the addendum of the brief.</a:t>
            </a:r>
          </a:p>
          <a:p>
            <a:pPr>
              <a:buFont typeface="Arial" panose="020B0604020202020204" pitchFamily="34" charset="0"/>
              <a:buChar char="•"/>
            </a:pPr>
            <a:r>
              <a:rPr lang="en-US" dirty="0"/>
              <a:t> Once the appellant’s brief has been filed, the respondent has 30 days in civil cases and 45 days in criminal cases to file a brief.</a:t>
            </a:r>
          </a:p>
          <a:p>
            <a:pPr>
              <a:buFont typeface="Arial" panose="020B0604020202020204" pitchFamily="34" charset="0"/>
              <a:buChar char="•"/>
            </a:pPr>
            <a:r>
              <a:rPr lang="en-US" dirty="0"/>
              <a:t> Once the respondent’s brief has been filed, the appellant has 10 days in civil cases and 15 days in criminal cases to file a reply brief.</a:t>
            </a:r>
          </a:p>
          <a:p>
            <a:pPr>
              <a:buFont typeface="Arial" panose="020B0604020202020204" pitchFamily="34" charset="0"/>
              <a:buChar char="•"/>
            </a:pPr>
            <a:r>
              <a:rPr lang="en-US" dirty="0"/>
              <a:t> If you have asked for oral argument, be sure to file your conflict dates. </a:t>
            </a:r>
          </a:p>
          <a:p>
            <a:pPr>
              <a:buFont typeface="Arial" panose="020B0604020202020204" pitchFamily="34" charset="0"/>
              <a:buChar char="•"/>
            </a:pPr>
            <a:r>
              <a:rPr lang="en-US" dirty="0"/>
              <a:t> Practice tips:</a:t>
            </a:r>
          </a:p>
          <a:p>
            <a:pPr lvl="1">
              <a:buFont typeface="Arial" panose="020B0604020202020204" pitchFamily="34" charset="0"/>
              <a:buChar char="•"/>
            </a:pPr>
            <a:r>
              <a:rPr lang="en-US" dirty="0"/>
              <a:t>Review briefs from appellate practitioners to get a feel for the formatting and style of an appellate brief.</a:t>
            </a:r>
          </a:p>
          <a:p>
            <a:pPr lvl="1">
              <a:buFont typeface="Arial" panose="020B0604020202020204" pitchFamily="34" charset="0"/>
              <a:buChar char="•"/>
            </a:pPr>
            <a:r>
              <a:rPr lang="en-US" dirty="0"/>
              <a:t>You no longer need to include unpublished cases in the addendum to appellate courts in Minnesota.</a:t>
            </a:r>
          </a:p>
        </p:txBody>
      </p:sp>
    </p:spTree>
    <p:extLst>
      <p:ext uri="{BB962C8B-B14F-4D97-AF65-F5344CB8AC3E}">
        <p14:creationId xmlns:p14="http://schemas.microsoft.com/office/powerpoint/2010/main" val="273833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C54FC-E255-4CEB-82C3-4C51ADF856A8}"/>
              </a:ext>
            </a:extLst>
          </p:cNvPr>
          <p:cNvSpPr>
            <a:spLocks noGrp="1"/>
          </p:cNvSpPr>
          <p:nvPr>
            <p:ph type="title"/>
          </p:nvPr>
        </p:nvSpPr>
        <p:spPr/>
        <p:txBody>
          <a:bodyPr/>
          <a:lstStyle/>
          <a:p>
            <a:r>
              <a:rPr lang="en-US" dirty="0"/>
              <a:t>Briefing Tips</a:t>
            </a:r>
          </a:p>
        </p:txBody>
      </p:sp>
      <p:sp>
        <p:nvSpPr>
          <p:cNvPr id="3" name="Content Placeholder 2">
            <a:extLst>
              <a:ext uri="{FF2B5EF4-FFF2-40B4-BE49-F238E27FC236}">
                <a16:creationId xmlns:a16="http://schemas.microsoft.com/office/drawing/2014/main" id="{6C68696C-A041-474C-85AC-B1C3F5F71124}"/>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en-US" dirty="0"/>
              <a:t> Select only a few issues to raise on appeal.</a:t>
            </a:r>
          </a:p>
          <a:p>
            <a:pPr>
              <a:buFont typeface="Arial" panose="020B0604020202020204" pitchFamily="34" charset="0"/>
              <a:buChar char="•"/>
            </a:pPr>
            <a:r>
              <a:rPr lang="en-US" dirty="0"/>
              <a:t> Most appeals involve only a small fraction of possible issues.</a:t>
            </a:r>
          </a:p>
          <a:p>
            <a:pPr>
              <a:buFont typeface="Arial" panose="020B0604020202020204" pitchFamily="34" charset="0"/>
              <a:buChar char="•"/>
            </a:pPr>
            <a:r>
              <a:rPr lang="en-US" dirty="0"/>
              <a:t> Keep it short and concise. Most briefs can be done in under 25 pages.</a:t>
            </a:r>
          </a:p>
          <a:p>
            <a:pPr>
              <a:buFont typeface="Arial" panose="020B0604020202020204" pitchFamily="34" charset="0"/>
              <a:buChar char="•"/>
            </a:pPr>
            <a:r>
              <a:rPr lang="en-US" dirty="0"/>
              <a:t> Cite meaningful authority—not every possible case on the topic.</a:t>
            </a:r>
          </a:p>
          <a:p>
            <a:pPr>
              <a:buFont typeface="Arial" panose="020B0604020202020204" pitchFamily="34" charset="0"/>
              <a:buChar char="•"/>
            </a:pPr>
            <a:r>
              <a:rPr lang="en-US" dirty="0"/>
              <a:t> Be sure to confront the roadblocks in your case—do not let your opponent do it for you. This is your first chance to build credibility with the court as your case moves through the appellate process.</a:t>
            </a:r>
          </a:p>
          <a:p>
            <a:pPr>
              <a:buFont typeface="Arial" panose="020B0604020202020204" pitchFamily="34" charset="0"/>
              <a:buChar char="•"/>
            </a:pPr>
            <a:r>
              <a:rPr lang="en-US" dirty="0"/>
              <a:t> Be specific about the relief you want—reversal, remand, affirmance, etc.</a:t>
            </a:r>
          </a:p>
          <a:p>
            <a:pPr>
              <a:buFont typeface="Arial" panose="020B0604020202020204" pitchFamily="34" charset="0"/>
              <a:buChar char="•"/>
            </a:pPr>
            <a:r>
              <a:rPr lang="en-US" dirty="0"/>
              <a:t> Be selective about what you put in the addendum. An appellate court has access to the entire record. It is not necessary to attach the record to a brief. </a:t>
            </a:r>
          </a:p>
          <a:p>
            <a:pPr>
              <a:buFont typeface="Arial" panose="020B0604020202020204" pitchFamily="34" charset="0"/>
              <a:buChar char="•"/>
            </a:pPr>
            <a:r>
              <a:rPr lang="en-US" dirty="0"/>
              <a:t> It is important to be precise about proofreading and proper Bluebook citations. Judges appreciate and expect polished briefs.</a:t>
            </a:r>
          </a:p>
          <a:p>
            <a:pPr>
              <a:buFont typeface="Arial" panose="020B0604020202020204" pitchFamily="34" charset="0"/>
              <a:buChar char="•"/>
            </a:pPr>
            <a:r>
              <a:rPr lang="en-US" dirty="0"/>
              <a:t> Ask a colleague to read your brief and provide feedback.</a:t>
            </a:r>
          </a:p>
          <a:p>
            <a:pPr>
              <a:buFont typeface="Arial" panose="020B0604020202020204" pitchFamily="34" charset="0"/>
              <a:buChar char="•"/>
            </a:pPr>
            <a:r>
              <a:rPr lang="en-US" dirty="0"/>
              <a:t> Most important: </a:t>
            </a:r>
            <a:r>
              <a:rPr lang="en-US" u="sng" dirty="0"/>
              <a:t>Use and apply the standard of review.</a:t>
            </a:r>
          </a:p>
        </p:txBody>
      </p:sp>
    </p:spTree>
    <p:extLst>
      <p:ext uri="{BB962C8B-B14F-4D97-AF65-F5344CB8AC3E}">
        <p14:creationId xmlns:p14="http://schemas.microsoft.com/office/powerpoint/2010/main" val="189995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8926-ABAC-4772-865D-4051BBD8C5E8}"/>
              </a:ext>
            </a:extLst>
          </p:cNvPr>
          <p:cNvSpPr>
            <a:spLocks noGrp="1"/>
          </p:cNvSpPr>
          <p:nvPr>
            <p:ph type="title"/>
          </p:nvPr>
        </p:nvSpPr>
        <p:spPr/>
        <p:txBody>
          <a:bodyPr/>
          <a:lstStyle/>
          <a:p>
            <a:r>
              <a:rPr lang="en-US" dirty="0"/>
              <a:t>Oral Argument</a:t>
            </a:r>
          </a:p>
        </p:txBody>
      </p:sp>
      <p:sp>
        <p:nvSpPr>
          <p:cNvPr id="3" name="Content Placeholder 2">
            <a:extLst>
              <a:ext uri="{FF2B5EF4-FFF2-40B4-BE49-F238E27FC236}">
                <a16:creationId xmlns:a16="http://schemas.microsoft.com/office/drawing/2014/main" id="{C274D648-BF4B-44CB-884C-582A9E5AEA31}"/>
              </a:ext>
            </a:extLst>
          </p:cNvPr>
          <p:cNvSpPr>
            <a:spLocks noGrp="1"/>
          </p:cNvSpPr>
          <p:nvPr>
            <p:ph idx="1"/>
          </p:nvPr>
        </p:nvSpPr>
        <p:spPr/>
        <p:txBody>
          <a:bodyPr/>
          <a:lstStyle/>
          <a:p>
            <a:pPr>
              <a:buFont typeface="Arial" panose="020B0604020202020204" pitchFamily="34" charset="0"/>
              <a:buChar char="•"/>
            </a:pPr>
            <a:r>
              <a:rPr lang="en-US" dirty="0"/>
              <a:t> At the Minnesota Court of Appeals, an appellant receives 15 minutes for oral argument and 5 minutes for rebuttal. A respondent has 15 minutes for oral argument.</a:t>
            </a:r>
          </a:p>
          <a:p>
            <a:pPr>
              <a:buFont typeface="Arial" panose="020B0604020202020204" pitchFamily="34" charset="0"/>
              <a:buChar char="•"/>
            </a:pPr>
            <a:r>
              <a:rPr lang="en-US" dirty="0"/>
              <a:t> At the Minnesota Supreme Court, an appellant receives 35 minutes for oral argument, and the respondent has 25 minutes. An appellant may reserve time for rebuttal.</a:t>
            </a:r>
          </a:p>
          <a:p>
            <a:pPr>
              <a:buFont typeface="Arial" panose="020B0604020202020204" pitchFamily="34" charset="0"/>
              <a:buChar char="•"/>
            </a:pPr>
            <a:r>
              <a:rPr lang="en-US" dirty="0"/>
              <a:t> This is the time for the court to ask you questions. This is not your time to give your perfect presentation. The court’s questions are opportunities, not problems.</a:t>
            </a:r>
          </a:p>
          <a:p>
            <a:pPr>
              <a:buFont typeface="Arial" panose="020B0604020202020204" pitchFamily="34" charset="0"/>
              <a:buChar char="•"/>
            </a:pPr>
            <a:r>
              <a:rPr lang="en-US" dirty="0"/>
              <a:t> Practice tips:</a:t>
            </a:r>
          </a:p>
          <a:p>
            <a:pPr lvl="1">
              <a:buFont typeface="Arial" panose="020B0604020202020204" pitchFamily="34" charset="0"/>
              <a:buChar char="•"/>
            </a:pPr>
            <a:r>
              <a:rPr lang="en-US" u="sng" dirty="0"/>
              <a:t>Answer the questions you are asked.</a:t>
            </a:r>
            <a:r>
              <a:rPr lang="en-US" dirty="0"/>
              <a:t> Do not dodge issues just because they are difficult for your case. </a:t>
            </a:r>
          </a:p>
          <a:p>
            <a:pPr lvl="1">
              <a:buFont typeface="Arial" panose="020B0604020202020204" pitchFamily="34" charset="0"/>
              <a:buChar char="•"/>
            </a:pPr>
            <a:r>
              <a:rPr lang="en-US" dirty="0"/>
              <a:t>Be prepared by being familiar with important cases on both sides, the record, and the trial court’s decision.</a:t>
            </a:r>
          </a:p>
          <a:p>
            <a:pPr lvl="1">
              <a:buFont typeface="Arial" panose="020B0604020202020204" pitchFamily="34" charset="0"/>
              <a:buChar char="•"/>
            </a:pPr>
            <a:r>
              <a:rPr lang="en-US" dirty="0"/>
              <a:t>Do a moot argument with colleagues in advance.</a:t>
            </a:r>
          </a:p>
        </p:txBody>
      </p:sp>
    </p:spTree>
    <p:extLst>
      <p:ext uri="{BB962C8B-B14F-4D97-AF65-F5344CB8AC3E}">
        <p14:creationId xmlns:p14="http://schemas.microsoft.com/office/powerpoint/2010/main" val="6322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A99E-6BD1-4552-8C82-6B48A3C5AC72}"/>
              </a:ext>
            </a:extLst>
          </p:cNvPr>
          <p:cNvSpPr>
            <a:spLocks noGrp="1"/>
          </p:cNvSpPr>
          <p:nvPr>
            <p:ph type="title"/>
          </p:nvPr>
        </p:nvSpPr>
        <p:spPr/>
        <p:txBody>
          <a:bodyPr/>
          <a:lstStyle/>
          <a:p>
            <a:r>
              <a:rPr lang="en-US" dirty="0"/>
              <a:t>Decision</a:t>
            </a:r>
          </a:p>
        </p:txBody>
      </p:sp>
      <p:sp>
        <p:nvSpPr>
          <p:cNvPr id="3" name="Content Placeholder 2">
            <a:extLst>
              <a:ext uri="{FF2B5EF4-FFF2-40B4-BE49-F238E27FC236}">
                <a16:creationId xmlns:a16="http://schemas.microsoft.com/office/drawing/2014/main" id="{D6A2BB29-6356-4654-874E-6E51873C6222}"/>
              </a:ext>
            </a:extLst>
          </p:cNvPr>
          <p:cNvSpPr>
            <a:spLocks noGrp="1"/>
          </p:cNvSpPr>
          <p:nvPr>
            <p:ph idx="1"/>
          </p:nvPr>
        </p:nvSpPr>
        <p:spPr/>
        <p:txBody>
          <a:bodyPr/>
          <a:lstStyle/>
          <a:p>
            <a:pPr>
              <a:buFont typeface="Arial" panose="020B0604020202020204" pitchFamily="34" charset="0"/>
              <a:buChar char="•"/>
            </a:pPr>
            <a:r>
              <a:rPr lang="en-US" dirty="0"/>
              <a:t> The Minnesota Court of Appeals will issue an opinion within 90 days of the oral argument or nonoral conference date. The Minnesota Supreme Court does not have a deadline to file its opinions.</a:t>
            </a:r>
          </a:p>
          <a:p>
            <a:pPr>
              <a:buFont typeface="Arial" panose="020B0604020202020204" pitchFamily="34" charset="0"/>
              <a:buChar char="•"/>
            </a:pPr>
            <a:r>
              <a:rPr lang="en-US" dirty="0"/>
              <a:t> Within 30 days of the filing of the court of appeals’ opinion, a party may file a petition for further review to the Minnesota Supreme Court. A response to the petition is due 20 days later.</a:t>
            </a:r>
          </a:p>
        </p:txBody>
      </p:sp>
    </p:spTree>
    <p:extLst>
      <p:ext uri="{BB962C8B-B14F-4D97-AF65-F5344CB8AC3E}">
        <p14:creationId xmlns:p14="http://schemas.microsoft.com/office/powerpoint/2010/main" val="310582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608E-C591-4546-844E-1FA4D61AF79F}"/>
              </a:ext>
            </a:extLst>
          </p:cNvPr>
          <p:cNvSpPr>
            <a:spLocks noGrp="1"/>
          </p:cNvSpPr>
          <p:nvPr>
            <p:ph type="ctrTitle"/>
          </p:nvPr>
        </p:nvSpPr>
        <p:spPr/>
        <p:txBody>
          <a:bodyPr/>
          <a:lstStyle/>
          <a:p>
            <a:pPr algn="ctr"/>
            <a:r>
              <a:rPr lang="en-US" dirty="0"/>
              <a:t>How a Case Moves Through the Court of Appeals</a:t>
            </a:r>
          </a:p>
        </p:txBody>
      </p:sp>
      <p:sp>
        <p:nvSpPr>
          <p:cNvPr id="3" name="Subtitle 2">
            <a:extLst>
              <a:ext uri="{FF2B5EF4-FFF2-40B4-BE49-F238E27FC236}">
                <a16:creationId xmlns:a16="http://schemas.microsoft.com/office/drawing/2014/main" id="{2A48658D-0604-49EC-89CB-4A919F454261}"/>
              </a:ext>
            </a:extLst>
          </p:cNvPr>
          <p:cNvSpPr>
            <a:spLocks noGrp="1"/>
          </p:cNvSpPr>
          <p:nvPr>
            <p:ph type="subTitle" idx="1"/>
          </p:nvPr>
        </p:nvSpPr>
        <p:spPr/>
        <p:txBody>
          <a:bodyPr/>
          <a:lstStyle/>
          <a:p>
            <a:pPr algn="ctr"/>
            <a:r>
              <a:rPr lang="en-US" dirty="0"/>
              <a:t>A Former law clerk’s perspective</a:t>
            </a:r>
          </a:p>
        </p:txBody>
      </p:sp>
    </p:spTree>
    <p:extLst>
      <p:ext uri="{BB962C8B-B14F-4D97-AF65-F5344CB8AC3E}">
        <p14:creationId xmlns:p14="http://schemas.microsoft.com/office/powerpoint/2010/main" val="163952604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319</TotalTime>
  <Words>1068</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Appellate Practice Basics</vt:lpstr>
      <vt:lpstr>Preserving the Record in District Court</vt:lpstr>
      <vt:lpstr>Deciding to Appeal</vt:lpstr>
      <vt:lpstr>Briefing</vt:lpstr>
      <vt:lpstr>Briefing Tips</vt:lpstr>
      <vt:lpstr>Oral Argument</vt:lpstr>
      <vt:lpstr>Decision</vt:lpstr>
      <vt:lpstr>How a Case Moves Through the Court of Appeals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Appellate Practice Basics</dc:title>
  <dc:creator>Kelsey Kelley</dc:creator>
  <cp:lastModifiedBy>Kelsey Kelley</cp:lastModifiedBy>
  <cp:revision>43</cp:revision>
  <dcterms:created xsi:type="dcterms:W3CDTF">2019-02-22T12:18:51Z</dcterms:created>
  <dcterms:modified xsi:type="dcterms:W3CDTF">2019-02-22T17:37:59Z</dcterms:modified>
</cp:coreProperties>
</file>