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325" r:id="rId3"/>
    <p:sldId id="1007" r:id="rId4"/>
    <p:sldId id="1008" r:id="rId5"/>
    <p:sldId id="1140" r:id="rId6"/>
    <p:sldId id="833" r:id="rId7"/>
    <p:sldId id="1016" r:id="rId8"/>
    <p:sldId id="1018" r:id="rId9"/>
    <p:sldId id="1015" r:id="rId10"/>
    <p:sldId id="1014" r:id="rId11"/>
    <p:sldId id="1012" r:id="rId12"/>
    <p:sldId id="1011" r:id="rId13"/>
    <p:sldId id="1025" r:id="rId14"/>
    <p:sldId id="1019" r:id="rId15"/>
    <p:sldId id="1020" r:id="rId16"/>
    <p:sldId id="1021" r:id="rId17"/>
    <p:sldId id="1022" r:id="rId18"/>
    <p:sldId id="1023" r:id="rId19"/>
    <p:sldId id="1024" r:id="rId20"/>
    <p:sldId id="1026" r:id="rId21"/>
    <p:sldId id="1028" r:id="rId22"/>
    <p:sldId id="1027" r:id="rId23"/>
    <p:sldId id="1029" r:id="rId24"/>
    <p:sldId id="1030" r:id="rId25"/>
    <p:sldId id="1031" r:id="rId26"/>
    <p:sldId id="1032" r:id="rId27"/>
    <p:sldId id="1033" r:id="rId28"/>
    <p:sldId id="1038" r:id="rId29"/>
    <p:sldId id="1034" r:id="rId30"/>
    <p:sldId id="1042" r:id="rId31"/>
    <p:sldId id="1059" r:id="rId32"/>
    <p:sldId id="1060" r:id="rId33"/>
    <p:sldId id="1039" r:id="rId34"/>
    <p:sldId id="1035" r:id="rId35"/>
    <p:sldId id="1141" r:id="rId36"/>
    <p:sldId id="1036" r:id="rId37"/>
    <p:sldId id="1061" r:id="rId38"/>
    <p:sldId id="1062" r:id="rId39"/>
    <p:sldId id="1040" r:id="rId40"/>
    <p:sldId id="1041" r:id="rId41"/>
    <p:sldId id="1063" r:id="rId42"/>
    <p:sldId id="1064" r:id="rId43"/>
    <p:sldId id="437" r:id="rId44"/>
    <p:sldId id="1043" r:id="rId45"/>
    <p:sldId id="1044" r:id="rId46"/>
    <p:sldId id="1048" r:id="rId47"/>
    <p:sldId id="1049" r:id="rId48"/>
    <p:sldId id="1050" r:id="rId49"/>
    <p:sldId id="1051" r:id="rId50"/>
    <p:sldId id="1052" r:id="rId51"/>
    <p:sldId id="1053" r:id="rId52"/>
    <p:sldId id="1045" r:id="rId53"/>
    <p:sldId id="1046" r:id="rId54"/>
    <p:sldId id="1047" r:id="rId55"/>
    <p:sldId id="1054" r:id="rId56"/>
    <p:sldId id="1055" r:id="rId57"/>
    <p:sldId id="1056" r:id="rId58"/>
    <p:sldId id="1058" r:id="rId59"/>
    <p:sldId id="1065" r:id="rId60"/>
    <p:sldId id="1066" r:id="rId61"/>
    <p:sldId id="1098" r:id="rId62"/>
    <p:sldId id="1107" r:id="rId63"/>
    <p:sldId id="1106" r:id="rId64"/>
    <p:sldId id="1108" r:id="rId65"/>
    <p:sldId id="892" r:id="rId66"/>
    <p:sldId id="894" r:id="rId67"/>
    <p:sldId id="1111" r:id="rId68"/>
    <p:sldId id="1112" r:id="rId69"/>
    <p:sldId id="1142" r:id="rId70"/>
    <p:sldId id="1143" r:id="rId71"/>
    <p:sldId id="1144" r:id="rId72"/>
    <p:sldId id="1145" r:id="rId73"/>
    <p:sldId id="1146" r:id="rId74"/>
    <p:sldId id="1147" r:id="rId75"/>
    <p:sldId id="1113" r:id="rId76"/>
    <p:sldId id="1067" r:id="rId77"/>
    <p:sldId id="1068" r:id="rId78"/>
    <p:sldId id="1069" r:id="rId79"/>
    <p:sldId id="1070" r:id="rId80"/>
    <p:sldId id="1071" r:id="rId81"/>
    <p:sldId id="1072" r:id="rId82"/>
    <p:sldId id="1075" r:id="rId83"/>
    <p:sldId id="1076" r:id="rId84"/>
    <p:sldId id="1073" r:id="rId85"/>
    <p:sldId id="1077" r:id="rId86"/>
    <p:sldId id="1074" r:id="rId87"/>
    <p:sldId id="1078" r:id="rId88"/>
    <p:sldId id="1079" r:id="rId89"/>
    <p:sldId id="1082" r:id="rId90"/>
    <p:sldId id="1080" r:id="rId91"/>
    <p:sldId id="1089" r:id="rId92"/>
    <p:sldId id="1087" r:id="rId93"/>
    <p:sldId id="1088" r:id="rId94"/>
    <p:sldId id="1084" r:id="rId95"/>
    <p:sldId id="1086" r:id="rId96"/>
    <p:sldId id="1085" r:id="rId97"/>
    <p:sldId id="1090" r:id="rId98"/>
    <p:sldId id="1083" r:id="rId99"/>
    <p:sldId id="1092" r:id="rId100"/>
    <p:sldId id="1148" r:id="rId101"/>
    <p:sldId id="1093" r:id="rId102"/>
    <p:sldId id="1094" r:id="rId103"/>
    <p:sldId id="1095" r:id="rId104"/>
    <p:sldId id="1096" r:id="rId105"/>
    <p:sldId id="1097" r:id="rId106"/>
    <p:sldId id="1103" r:id="rId107"/>
    <p:sldId id="1105" r:id="rId108"/>
    <p:sldId id="1100" r:id="rId109"/>
    <p:sldId id="1101" r:id="rId110"/>
    <p:sldId id="1135" r:id="rId111"/>
    <p:sldId id="1104" r:id="rId112"/>
    <p:sldId id="923" r:id="rId113"/>
    <p:sldId id="1102" r:id="rId114"/>
    <p:sldId id="1005" r:id="rId115"/>
    <p:sldId id="1134" r:id="rId116"/>
    <p:sldId id="1149" r:id="rId117"/>
    <p:sldId id="1136" r:id="rId118"/>
    <p:sldId id="1133" r:id="rId119"/>
    <p:sldId id="312" r:id="rId120"/>
    <p:sldId id="506" r:id="rId1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R. Lindberg" initials="BR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FFCC00"/>
    <a:srgbClr val="FFFF66"/>
    <a:srgbClr val="FFFF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0"/>
      </p:cViewPr>
      <p:guideLst>
        <p:guide orient="horz" pos="2160"/>
        <p:guide pos="2880"/>
      </p:guideLst>
    </p:cSldViewPr>
  </p:slideViewPr>
  <p:notesTextViewPr>
    <p:cViewPr>
      <p:scale>
        <a:sx n="3" d="2"/>
        <a:sy n="3" d="2"/>
      </p:scale>
      <p:origin x="0" y="0"/>
    </p:cViewPr>
  </p:notesTextViewPr>
  <p:sorterViewPr>
    <p:cViewPr>
      <p:scale>
        <a:sx n="66" d="100"/>
        <a:sy n="66" d="100"/>
      </p:scale>
      <p:origin x="0" y="-132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250D23-C833-4711-8756-145F9E041838}" type="slidenum">
              <a:rPr lang="en-US"/>
              <a:pPr>
                <a:defRPr/>
              </a:pPr>
              <a:t>‹#›</a:t>
            </a:fld>
            <a:endParaRPr lang="en-US"/>
          </a:p>
        </p:txBody>
      </p:sp>
    </p:spTree>
    <p:extLst>
      <p:ext uri="{BB962C8B-B14F-4D97-AF65-F5344CB8AC3E}">
        <p14:creationId xmlns:p14="http://schemas.microsoft.com/office/powerpoint/2010/main" val="2225787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2BDC66B-5C13-47E4-89B9-AECD0D097D7E}" type="slidenum">
              <a:rPr lang="en-US" smtClean="0"/>
              <a:pPr/>
              <a:t>1</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a:t>Adding a note</a:t>
            </a:r>
          </a:p>
        </p:txBody>
      </p:sp>
    </p:spTree>
    <p:extLst>
      <p:ext uri="{BB962C8B-B14F-4D97-AF65-F5344CB8AC3E}">
        <p14:creationId xmlns:p14="http://schemas.microsoft.com/office/powerpoint/2010/main" val="191332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Corrections officers, massage therapists, special transportation drivers, psychotherapists</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23</a:t>
            </a:fld>
            <a:endParaRPr lang="en-US"/>
          </a:p>
        </p:txBody>
      </p:sp>
    </p:spTree>
    <p:extLst>
      <p:ext uri="{BB962C8B-B14F-4D97-AF65-F5344CB8AC3E}">
        <p14:creationId xmlns:p14="http://schemas.microsoft.com/office/powerpoint/2010/main" val="214866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Senator Michelle Benson – co-author.  Anoka County victim wife, while in the process of a divorce, discovered a videos where she was drugged and raped by husband.  Ultimately pled to Invasion of Privacy.</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29</a:t>
            </a:fld>
            <a:endParaRPr lang="en-US"/>
          </a:p>
        </p:txBody>
      </p:sp>
    </p:spTree>
    <p:extLst>
      <p:ext uri="{BB962C8B-B14F-4D97-AF65-F5344CB8AC3E}">
        <p14:creationId xmlns:p14="http://schemas.microsoft.com/office/powerpoint/2010/main" val="326502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30</a:t>
            </a:fld>
            <a:endParaRPr lang="en-US"/>
          </a:p>
        </p:txBody>
      </p:sp>
    </p:spTree>
    <p:extLst>
      <p:ext uri="{BB962C8B-B14F-4D97-AF65-F5344CB8AC3E}">
        <p14:creationId xmlns:p14="http://schemas.microsoft.com/office/powerpoint/2010/main" val="368493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enforcement means “Sheriff”</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34</a:t>
            </a:fld>
            <a:endParaRPr lang="en-US"/>
          </a:p>
        </p:txBody>
      </p:sp>
    </p:spTree>
    <p:extLst>
      <p:ext uri="{BB962C8B-B14F-4D97-AF65-F5344CB8AC3E}">
        <p14:creationId xmlns:p14="http://schemas.microsoft.com/office/powerpoint/2010/main" val="1585249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Clarification of criminal elements.  Previously, “violates a provision of the registration section”</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36</a:t>
            </a:fld>
            <a:endParaRPr lang="en-US"/>
          </a:p>
        </p:txBody>
      </p:sp>
    </p:spTree>
    <p:extLst>
      <p:ext uri="{BB962C8B-B14F-4D97-AF65-F5344CB8AC3E}">
        <p14:creationId xmlns:p14="http://schemas.microsoft.com/office/powerpoint/2010/main" val="19602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penalty provided. Default to a petty misdemeanor, but may set up civil suit.</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42</a:t>
            </a:fld>
            <a:endParaRPr lang="en-US"/>
          </a:p>
        </p:txBody>
      </p:sp>
    </p:spTree>
    <p:extLst>
      <p:ext uri="{BB962C8B-B14F-4D97-AF65-F5344CB8AC3E}">
        <p14:creationId xmlns:p14="http://schemas.microsoft.com/office/powerpoint/2010/main" val="56928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15, 2017.  Light rail driver runs a stop signal on University Avenue in St. Paul killing the driver of the vehicle, Nicholas Westlake, and seriously injuring the passenger.  No criminal charges against the light rail driver because the traffic code did not apply to the operation of a rail train.  Light rail driver was not speeding, not on his phone, and sounded his horn per procedure.  </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52</a:t>
            </a:fld>
            <a:endParaRPr lang="en-US"/>
          </a:p>
        </p:txBody>
      </p:sp>
    </p:spTree>
    <p:extLst>
      <p:ext uri="{BB962C8B-B14F-4D97-AF65-F5344CB8AC3E}">
        <p14:creationId xmlns:p14="http://schemas.microsoft.com/office/powerpoint/2010/main" val="179360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Mirrors the language of careless driving, but specifically includes light rail.  An easier solution may have been to include a light rail vehicle in the definition of a “motor vehicle”</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54</a:t>
            </a:fld>
            <a:endParaRPr lang="en-US"/>
          </a:p>
        </p:txBody>
      </p:sp>
    </p:spTree>
    <p:extLst>
      <p:ext uri="{BB962C8B-B14F-4D97-AF65-F5344CB8AC3E}">
        <p14:creationId xmlns:p14="http://schemas.microsoft.com/office/powerpoint/2010/main" val="4255407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media on this of late.  Many injuries and close calls.  Minnesota school bus drivers report more than 600 stop-arm violations per day.</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59</a:t>
            </a:fld>
            <a:endParaRPr lang="en-US"/>
          </a:p>
        </p:txBody>
      </p:sp>
    </p:spTree>
    <p:extLst>
      <p:ext uri="{BB962C8B-B14F-4D97-AF65-F5344CB8AC3E}">
        <p14:creationId xmlns:p14="http://schemas.microsoft.com/office/powerpoint/2010/main" val="214192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completion of new MNLARS system</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77</a:t>
            </a:fld>
            <a:endParaRPr lang="en-US"/>
          </a:p>
        </p:txBody>
      </p:sp>
    </p:spTree>
    <p:extLst>
      <p:ext uri="{BB962C8B-B14F-4D97-AF65-F5344CB8AC3E}">
        <p14:creationId xmlns:p14="http://schemas.microsoft.com/office/powerpoint/2010/main" val="388283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to 6000 bills introduced.</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3</a:t>
            </a:fld>
            <a:endParaRPr lang="en-US"/>
          </a:p>
        </p:txBody>
      </p:sp>
    </p:spTree>
    <p:extLst>
      <p:ext uri="{BB962C8B-B14F-4D97-AF65-F5344CB8AC3E}">
        <p14:creationId xmlns:p14="http://schemas.microsoft.com/office/powerpoint/2010/main" val="66625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 overtaking the other must not speed, or so they say.  35 – left lane vehicles passing cars in the right lane and string of cars on left lane vehicle’s bumper who want to go even faster.</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109</a:t>
            </a:fld>
            <a:endParaRPr lang="en-US"/>
          </a:p>
        </p:txBody>
      </p:sp>
    </p:spTree>
    <p:extLst>
      <p:ext uri="{BB962C8B-B14F-4D97-AF65-F5344CB8AC3E}">
        <p14:creationId xmlns:p14="http://schemas.microsoft.com/office/powerpoint/2010/main" val="99500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 overtaking the other must not speed, or so they say.  35 – left lane vehicles passing cars in the right lane and string of cars on left lane vehicle’s bumper who want to go even faster.</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110</a:t>
            </a:fld>
            <a:endParaRPr lang="en-US"/>
          </a:p>
        </p:txBody>
      </p:sp>
    </p:spTree>
    <p:extLst>
      <p:ext uri="{BB962C8B-B14F-4D97-AF65-F5344CB8AC3E}">
        <p14:creationId xmlns:p14="http://schemas.microsoft.com/office/powerpoint/2010/main" val="2608966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enforcement would be saying is if you are in the left-hand lane, we want you to speed.</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115</a:t>
            </a:fld>
            <a:endParaRPr lang="en-US"/>
          </a:p>
        </p:txBody>
      </p:sp>
    </p:spTree>
    <p:extLst>
      <p:ext uri="{BB962C8B-B14F-4D97-AF65-F5344CB8AC3E}">
        <p14:creationId xmlns:p14="http://schemas.microsoft.com/office/powerpoint/2010/main" val="394819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 overtaking the other must not speed, or so they say.  35 – left lane vehicles passing cars in the right lane and string of cars on left lane vehicle’s bumper who want to go even faster.</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116</a:t>
            </a:fld>
            <a:endParaRPr lang="en-US"/>
          </a:p>
        </p:txBody>
      </p:sp>
    </p:spTree>
    <p:extLst>
      <p:ext uri="{BB962C8B-B14F-4D97-AF65-F5344CB8AC3E}">
        <p14:creationId xmlns:p14="http://schemas.microsoft.com/office/powerpoint/2010/main" val="4176297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you giving me a ticket when I was doing the speed limit and the vehicle behind me is speeding?</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117</a:t>
            </a:fld>
            <a:endParaRPr lang="en-US"/>
          </a:p>
        </p:txBody>
      </p:sp>
    </p:spTree>
    <p:extLst>
      <p:ext uri="{BB962C8B-B14F-4D97-AF65-F5344CB8AC3E}">
        <p14:creationId xmlns:p14="http://schemas.microsoft.com/office/powerpoint/2010/main" val="35899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to 6000 bills introduced.</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5</a:t>
            </a:fld>
            <a:endParaRPr lang="en-US"/>
          </a:p>
        </p:txBody>
      </p:sp>
    </p:spTree>
    <p:extLst>
      <p:ext uri="{BB962C8B-B14F-4D97-AF65-F5344CB8AC3E}">
        <p14:creationId xmlns:p14="http://schemas.microsoft.com/office/powerpoint/2010/main" val="186365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250D23-C833-4711-8756-145F9E041838}" type="slidenum">
              <a:rPr lang="en-US" smtClean="0"/>
              <a:pPr>
                <a:defRPr/>
              </a:pPr>
              <a:t>6</a:t>
            </a:fld>
            <a:endParaRPr lang="en-US"/>
          </a:p>
        </p:txBody>
      </p:sp>
    </p:spTree>
    <p:extLst>
      <p:ext uri="{BB962C8B-B14F-4D97-AF65-F5344CB8AC3E}">
        <p14:creationId xmlns:p14="http://schemas.microsoft.com/office/powerpoint/2010/main" val="252128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told to “clock out” and required to continue to work.  Especially bad at closing time.  Managers given goals and labor cost limits.  Reducing labor costs to meet goals.</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9</a:t>
            </a:fld>
            <a:endParaRPr lang="en-US"/>
          </a:p>
        </p:txBody>
      </p:sp>
    </p:spTree>
    <p:extLst>
      <p:ext uri="{BB962C8B-B14F-4D97-AF65-F5344CB8AC3E}">
        <p14:creationId xmlns:p14="http://schemas.microsoft.com/office/powerpoint/2010/main" val="283596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pay salaries or wages at least once a month and commissions once every three months.  Recordkeeping requirements.</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10</a:t>
            </a:fld>
            <a:endParaRPr lang="en-US"/>
          </a:p>
        </p:txBody>
      </p:sp>
    </p:spTree>
    <p:extLst>
      <p:ext uri="{BB962C8B-B14F-4D97-AF65-F5344CB8AC3E}">
        <p14:creationId xmlns:p14="http://schemas.microsoft.com/office/powerpoint/2010/main" val="178398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pay salaries or wages at least once a month and commissions once every three months.  Does not include contractual arrangements other than employment contracts.  New laws on when paid, how paid, recordkeeping, etc.</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11</a:t>
            </a:fld>
            <a:endParaRPr lang="en-US"/>
          </a:p>
        </p:txBody>
      </p:sp>
    </p:spTree>
    <p:extLst>
      <p:ext uri="{BB962C8B-B14F-4D97-AF65-F5344CB8AC3E}">
        <p14:creationId xmlns:p14="http://schemas.microsoft.com/office/powerpoint/2010/main" val="406169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pay salaries or wages at least once a month and commissions once every three months</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12</a:t>
            </a:fld>
            <a:endParaRPr lang="en-US"/>
          </a:p>
        </p:txBody>
      </p:sp>
    </p:spTree>
    <p:extLst>
      <p:ext uri="{BB962C8B-B14F-4D97-AF65-F5344CB8AC3E}">
        <p14:creationId xmlns:p14="http://schemas.microsoft.com/office/powerpoint/2010/main" val="121650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175 years – federal and state</a:t>
            </a:r>
          </a:p>
        </p:txBody>
      </p:sp>
      <p:sp>
        <p:nvSpPr>
          <p:cNvPr id="4" name="Slide Number Placeholder 3"/>
          <p:cNvSpPr>
            <a:spLocks noGrp="1"/>
          </p:cNvSpPr>
          <p:nvPr>
            <p:ph type="sldNum" sz="quarter" idx="5"/>
          </p:nvPr>
        </p:nvSpPr>
        <p:spPr/>
        <p:txBody>
          <a:bodyPr/>
          <a:lstStyle/>
          <a:p>
            <a:pPr>
              <a:defRPr/>
            </a:pPr>
            <a:fld id="{AA250D23-C833-4711-8756-145F9E041838}" type="slidenum">
              <a:rPr lang="en-US" smtClean="0"/>
              <a:pPr>
                <a:defRPr/>
              </a:pPr>
              <a:t>20</a:t>
            </a:fld>
            <a:endParaRPr lang="en-US"/>
          </a:p>
        </p:txBody>
      </p:sp>
    </p:spTree>
    <p:extLst>
      <p:ext uri="{BB962C8B-B14F-4D97-AF65-F5344CB8AC3E}">
        <p14:creationId xmlns:p14="http://schemas.microsoft.com/office/powerpoint/2010/main" val="80010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FF910-00FE-4F7D-BC96-28DF434DB6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62DA3-CFE7-41AF-B3FF-06F18F0815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64CF8B-2797-4DB7-885F-7DEE4D4F20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4B4D0F2-3B23-4A96-BF58-0E60128BA5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30A85-B55E-4C9E-A328-616CFE6CC5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51E4D8-E025-47FD-955E-FA2B543EF0D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BBDD99B-3EED-4057-9EF9-469898BB41D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1BD30A-D79A-4D97-9882-10325DB5386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542E05A-0B18-4A56-AE2A-799DEC7D72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253C1-20C7-4828-A1CD-C98FF0A884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425BE-D85B-461E-B84C-9D495922FF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E65D63-8D48-43F3-91F2-4C1DE00490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8F8C9B-38E2-4410-BCCA-229753E497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C92242-6ACE-4B37-BBB8-7642D6A061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14C876-3932-4217-A45F-CAEFA13D8F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D1451-978A-43DC-9CBF-D024763031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0FA24-B00B-4121-9760-77436A19E8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7E7149-996A-46E8-89E1-55F2C3808B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ved=2ahUKEwjtt5rJ0JbkAhUCeKwKHSnlADkQjRx6BAgBEAQ&amp;url=http://archive.jsonline.com/news/wisconsin/lawmakers-wardens-address-drunken-recreational-driving-in-wisconsin-ao40ika-138459434.html&amp;psig=AOvVaw32m8LYfxp0sKGI2YO4gQq2&amp;ust=1566568486767030"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81000"/>
            <a:ext cx="7772400" cy="1470025"/>
          </a:xfrm>
        </p:spPr>
        <p:txBody>
          <a:bodyPr/>
          <a:lstStyle/>
          <a:p>
            <a:r>
              <a:rPr lang="en-US" dirty="0"/>
              <a:t>2019 Anoka County Bar Legislative Update </a:t>
            </a:r>
          </a:p>
        </p:txBody>
      </p:sp>
      <p:sp>
        <p:nvSpPr>
          <p:cNvPr id="3075" name="Rectangle 3"/>
          <p:cNvSpPr>
            <a:spLocks noGrp="1" noChangeArrowheads="1"/>
          </p:cNvSpPr>
          <p:nvPr>
            <p:ph type="subTitle" idx="1"/>
          </p:nvPr>
        </p:nvSpPr>
        <p:spPr/>
        <p:txBody>
          <a:bodyPr/>
          <a:lstStyle/>
          <a:p>
            <a:r>
              <a:rPr lang="en-US" dirty="0"/>
              <a:t>Bryan R. Lindberg</a:t>
            </a:r>
          </a:p>
          <a:p>
            <a:r>
              <a:rPr lang="en-US" dirty="0"/>
              <a:t>Assistant Anoka County Attorney</a:t>
            </a:r>
          </a:p>
          <a:p>
            <a:r>
              <a:rPr lang="en-US" dirty="0"/>
              <a:t>763-324-5386</a:t>
            </a:r>
          </a:p>
          <a:p>
            <a:r>
              <a:rPr lang="en-US" dirty="0"/>
              <a:t>bryan.lindberg@co.anoka.mn.us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CA75-5700-44FB-8A59-78ED97791F06}"/>
              </a:ext>
            </a:extLst>
          </p:cNvPr>
          <p:cNvSpPr>
            <a:spLocks noGrp="1"/>
          </p:cNvSpPr>
          <p:nvPr>
            <p:ph type="title"/>
          </p:nvPr>
        </p:nvSpPr>
        <p:spPr/>
        <p:txBody>
          <a:bodyPr/>
          <a:lstStyle/>
          <a:p>
            <a:r>
              <a:rPr lang="en-US" dirty="0"/>
              <a:t>Wage Theft</a:t>
            </a:r>
            <a:br>
              <a:rPr lang="en-US" dirty="0"/>
            </a:br>
            <a:r>
              <a:rPr lang="en-US" dirty="0"/>
              <a:t>609.52, </a:t>
            </a:r>
            <a:r>
              <a:rPr lang="en-US" dirty="0" err="1"/>
              <a:t>subd</a:t>
            </a:r>
            <a:r>
              <a:rPr lang="en-US" dirty="0"/>
              <a:t>. 1(14) – (15)</a:t>
            </a:r>
          </a:p>
        </p:txBody>
      </p:sp>
      <p:sp>
        <p:nvSpPr>
          <p:cNvPr id="3" name="Content Placeholder 2">
            <a:extLst>
              <a:ext uri="{FF2B5EF4-FFF2-40B4-BE49-F238E27FC236}">
                <a16:creationId xmlns:a16="http://schemas.microsoft.com/office/drawing/2014/main" id="{B02D3C66-6CDC-45C8-BC6D-31DD283686E2}"/>
              </a:ext>
            </a:extLst>
          </p:cNvPr>
          <p:cNvSpPr>
            <a:spLocks noGrp="1"/>
          </p:cNvSpPr>
          <p:nvPr>
            <p:ph idx="1"/>
          </p:nvPr>
        </p:nvSpPr>
        <p:spPr/>
        <p:txBody>
          <a:bodyPr/>
          <a:lstStyle/>
          <a:p>
            <a:r>
              <a:rPr lang="en-US" dirty="0"/>
              <a:t>Employer –</a:t>
            </a:r>
          </a:p>
          <a:p>
            <a:pPr lvl="1"/>
            <a:r>
              <a:rPr lang="en-US" dirty="0"/>
              <a:t>Individual, partnership, association, corporation, business trust or any person or group of persons acting directly or indirectly in the interest of an employer in relation to an employee</a:t>
            </a:r>
          </a:p>
          <a:p>
            <a:r>
              <a:rPr lang="en-US" dirty="0"/>
              <a:t>Employee – </a:t>
            </a:r>
          </a:p>
          <a:p>
            <a:pPr lvl="1"/>
            <a:r>
              <a:rPr lang="en-US" dirty="0"/>
              <a:t>Any individual employed by an employer</a:t>
            </a:r>
          </a:p>
          <a:p>
            <a:pPr marL="914400" lvl="2" indent="0">
              <a:buNone/>
            </a:pPr>
            <a:r>
              <a:rPr lang="en-US" dirty="0"/>
              <a:t>		</a:t>
            </a:r>
          </a:p>
        </p:txBody>
      </p:sp>
    </p:spTree>
    <p:extLst>
      <p:ext uri="{BB962C8B-B14F-4D97-AF65-F5344CB8AC3E}">
        <p14:creationId xmlns:p14="http://schemas.microsoft.com/office/powerpoint/2010/main" val="24677110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0F6B13-13DA-456C-BCBA-C162BC43D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54025"/>
            <a:ext cx="7315199" cy="4949950"/>
          </a:xfrm>
          <a:prstGeom prst="rect">
            <a:avLst/>
          </a:prstGeom>
        </p:spPr>
      </p:pic>
    </p:spTree>
    <p:extLst>
      <p:ext uri="{BB962C8B-B14F-4D97-AF65-F5344CB8AC3E}">
        <p14:creationId xmlns:p14="http://schemas.microsoft.com/office/powerpoint/2010/main" val="32115089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077A4-E064-4AC3-99C7-D75032002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8127001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2791E-D85E-41B4-ACFF-08A808480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177" y="698269"/>
            <a:ext cx="5652023" cy="5626331"/>
          </a:xfrm>
          <a:prstGeom prst="rect">
            <a:avLst/>
          </a:prstGeom>
        </p:spPr>
      </p:pic>
    </p:spTree>
    <p:extLst>
      <p:ext uri="{BB962C8B-B14F-4D97-AF65-F5344CB8AC3E}">
        <p14:creationId xmlns:p14="http://schemas.microsoft.com/office/powerpoint/2010/main" val="17208308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EB52E-471F-448B-8D2E-02531111E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495300"/>
            <a:ext cx="5867400" cy="5867400"/>
          </a:xfrm>
          <a:prstGeom prst="rect">
            <a:avLst/>
          </a:prstGeom>
        </p:spPr>
      </p:pic>
    </p:spTree>
    <p:extLst>
      <p:ext uri="{BB962C8B-B14F-4D97-AF65-F5344CB8AC3E}">
        <p14:creationId xmlns:p14="http://schemas.microsoft.com/office/powerpoint/2010/main" val="33245710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vehicle cell phone holder">
            <a:extLst>
              <a:ext uri="{FF2B5EF4-FFF2-40B4-BE49-F238E27FC236}">
                <a16:creationId xmlns:a16="http://schemas.microsoft.com/office/drawing/2014/main" id="{D6A2F4CF-7C00-4A7A-AB16-C9CE7395C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31345"/>
            <a:ext cx="6934200" cy="619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210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17B8E3-2818-4167-97D1-7B3F3177E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19060"/>
            <a:ext cx="6553200" cy="4619880"/>
          </a:xfrm>
          <a:prstGeom prst="rect">
            <a:avLst/>
          </a:prstGeom>
        </p:spPr>
      </p:pic>
    </p:spTree>
    <p:extLst>
      <p:ext uri="{BB962C8B-B14F-4D97-AF65-F5344CB8AC3E}">
        <p14:creationId xmlns:p14="http://schemas.microsoft.com/office/powerpoint/2010/main" val="577182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F2082-96B8-464F-8682-7ADE28E50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89" y="914400"/>
            <a:ext cx="8143222" cy="5368494"/>
          </a:xfrm>
          <a:prstGeom prst="rect">
            <a:avLst/>
          </a:prstGeom>
        </p:spPr>
      </p:pic>
    </p:spTree>
    <p:extLst>
      <p:ext uri="{BB962C8B-B14F-4D97-AF65-F5344CB8AC3E}">
        <p14:creationId xmlns:p14="http://schemas.microsoft.com/office/powerpoint/2010/main" val="33155738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C1306-06D1-4F7A-9738-A3963EBAA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35971"/>
            <a:ext cx="6705600" cy="4786057"/>
          </a:xfrm>
          <a:prstGeom prst="rect">
            <a:avLst/>
          </a:prstGeom>
        </p:spPr>
      </p:pic>
    </p:spTree>
    <p:extLst>
      <p:ext uri="{BB962C8B-B14F-4D97-AF65-F5344CB8AC3E}">
        <p14:creationId xmlns:p14="http://schemas.microsoft.com/office/powerpoint/2010/main" val="18102784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5BC1-D956-43A4-954F-7D720A8165B6}"/>
              </a:ext>
            </a:extLst>
          </p:cNvPr>
          <p:cNvSpPr>
            <a:spLocks noGrp="1"/>
          </p:cNvSpPr>
          <p:nvPr>
            <p:ph type="title"/>
          </p:nvPr>
        </p:nvSpPr>
        <p:spPr/>
        <p:txBody>
          <a:bodyPr/>
          <a:lstStyle/>
          <a:p>
            <a:r>
              <a:rPr lang="en-US" dirty="0"/>
              <a:t>Slowpoke Law</a:t>
            </a:r>
            <a:br>
              <a:rPr lang="en-US" dirty="0"/>
            </a:br>
            <a:r>
              <a:rPr lang="en-US" dirty="0"/>
              <a:t>169.18, </a:t>
            </a:r>
            <a:r>
              <a:rPr lang="en-US" dirty="0" err="1"/>
              <a:t>subd</a:t>
            </a:r>
            <a:r>
              <a:rPr lang="en-US" dirty="0"/>
              <a:t>. 10 </a:t>
            </a:r>
          </a:p>
        </p:txBody>
      </p:sp>
      <p:sp>
        <p:nvSpPr>
          <p:cNvPr id="3" name="Content Placeholder 2">
            <a:extLst>
              <a:ext uri="{FF2B5EF4-FFF2-40B4-BE49-F238E27FC236}">
                <a16:creationId xmlns:a16="http://schemas.microsoft.com/office/drawing/2014/main" id="{7E52464F-9A93-427E-A9AF-0B127E2590B0}"/>
              </a:ext>
            </a:extLst>
          </p:cNvPr>
          <p:cNvSpPr>
            <a:spLocks noGrp="1"/>
          </p:cNvSpPr>
          <p:nvPr>
            <p:ph idx="1"/>
          </p:nvPr>
        </p:nvSpPr>
        <p:spPr/>
        <p:txBody>
          <a:bodyPr/>
          <a:lstStyle/>
          <a:p>
            <a:r>
              <a:rPr lang="en-US" dirty="0"/>
              <a:t>Upon a roadway with one lane</a:t>
            </a:r>
          </a:p>
          <a:p>
            <a:pPr lvl="1"/>
            <a:r>
              <a:rPr lang="en-US" dirty="0"/>
              <a:t>A person proceeding at less than the normal speed of traffic at the time and place and under conditions then existing a speed that is </a:t>
            </a:r>
            <a:r>
              <a:rPr lang="en-US" i="1" u="sng" dirty="0"/>
              <a:t>sufficiently</a:t>
            </a:r>
            <a:r>
              <a:rPr lang="en-US" u="sng" dirty="0"/>
              <a:t> </a:t>
            </a:r>
            <a:r>
              <a:rPr lang="en-US" i="1" u="sng" dirty="0"/>
              <a:t>low as to create a traffic hazard </a:t>
            </a:r>
            <a:r>
              <a:rPr lang="en-US" dirty="0"/>
              <a:t>must operate the vehicle as close as practicable to the right-hand curb or edge of roadway</a:t>
            </a:r>
          </a:p>
          <a:p>
            <a:pPr marL="0" indent="0">
              <a:buNone/>
            </a:pPr>
            <a:endParaRPr lang="en-US" dirty="0"/>
          </a:p>
        </p:txBody>
      </p:sp>
      <p:cxnSp>
        <p:nvCxnSpPr>
          <p:cNvPr id="5" name="Straight Connector 4">
            <a:extLst>
              <a:ext uri="{FF2B5EF4-FFF2-40B4-BE49-F238E27FC236}">
                <a16:creationId xmlns:a16="http://schemas.microsoft.com/office/drawing/2014/main" id="{8D785793-324E-40A3-9032-7DE470C99155}"/>
              </a:ext>
            </a:extLst>
          </p:cNvPr>
          <p:cNvCxnSpPr/>
          <p:nvPr/>
        </p:nvCxnSpPr>
        <p:spPr>
          <a:xfrm>
            <a:off x="5105400" y="2438400"/>
            <a:ext cx="32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77AFD7-0F76-4BA3-B945-D8389708E9C5}"/>
              </a:ext>
            </a:extLst>
          </p:cNvPr>
          <p:cNvCxnSpPr/>
          <p:nvPr/>
        </p:nvCxnSpPr>
        <p:spPr>
          <a:xfrm>
            <a:off x="1219200" y="289560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5D52AE-766F-4CDD-B9EC-A87D21DFEC77}"/>
              </a:ext>
            </a:extLst>
          </p:cNvPr>
          <p:cNvCxnSpPr/>
          <p:nvPr/>
        </p:nvCxnSpPr>
        <p:spPr>
          <a:xfrm>
            <a:off x="1219200" y="3276600"/>
            <a:ext cx="4800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14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6E2-9F47-4531-A887-3B374D92E6B6}"/>
              </a:ext>
            </a:extLst>
          </p:cNvPr>
          <p:cNvSpPr>
            <a:spLocks noGrp="1"/>
          </p:cNvSpPr>
          <p:nvPr>
            <p:ph type="title"/>
          </p:nvPr>
        </p:nvSpPr>
        <p:spPr/>
        <p:txBody>
          <a:bodyPr/>
          <a:lstStyle/>
          <a:p>
            <a:r>
              <a:rPr lang="en-US" dirty="0"/>
              <a:t>Slowpoke Law</a:t>
            </a:r>
            <a:br>
              <a:rPr lang="en-US" dirty="0"/>
            </a:br>
            <a:r>
              <a:rPr lang="en-US" dirty="0"/>
              <a:t>cont’d</a:t>
            </a:r>
          </a:p>
        </p:txBody>
      </p:sp>
      <p:sp>
        <p:nvSpPr>
          <p:cNvPr id="3" name="Content Placeholder 2">
            <a:extLst>
              <a:ext uri="{FF2B5EF4-FFF2-40B4-BE49-F238E27FC236}">
                <a16:creationId xmlns:a16="http://schemas.microsoft.com/office/drawing/2014/main" id="{F61D0578-744E-4607-816E-A5A1B2C3DC21}"/>
              </a:ext>
            </a:extLst>
          </p:cNvPr>
          <p:cNvSpPr>
            <a:spLocks noGrp="1"/>
          </p:cNvSpPr>
          <p:nvPr>
            <p:ph idx="1"/>
          </p:nvPr>
        </p:nvSpPr>
        <p:spPr/>
        <p:txBody>
          <a:bodyPr/>
          <a:lstStyle/>
          <a:p>
            <a:r>
              <a:rPr lang="en-US" dirty="0"/>
              <a:t>Upon a roadway with more than one lane</a:t>
            </a:r>
          </a:p>
          <a:p>
            <a:pPr lvl="1"/>
            <a:r>
              <a:rPr lang="en-US" u="sng" dirty="0"/>
              <a:t>A person must move from the left-most lane to allow another vehicle to pass, when practicable under the existing conditions</a:t>
            </a:r>
          </a:p>
          <a:p>
            <a:pPr lvl="2"/>
            <a:endParaRPr lang="en-US" dirty="0"/>
          </a:p>
        </p:txBody>
      </p:sp>
    </p:spTree>
    <p:extLst>
      <p:ext uri="{BB962C8B-B14F-4D97-AF65-F5344CB8AC3E}">
        <p14:creationId xmlns:p14="http://schemas.microsoft.com/office/powerpoint/2010/main" val="169217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CA75-5700-44FB-8A59-78ED97791F06}"/>
              </a:ext>
            </a:extLst>
          </p:cNvPr>
          <p:cNvSpPr>
            <a:spLocks noGrp="1"/>
          </p:cNvSpPr>
          <p:nvPr>
            <p:ph type="title"/>
          </p:nvPr>
        </p:nvSpPr>
        <p:spPr/>
        <p:txBody>
          <a:bodyPr/>
          <a:lstStyle/>
          <a:p>
            <a:r>
              <a:rPr lang="en-US" dirty="0"/>
              <a:t>Wage Theft</a:t>
            </a:r>
            <a:br>
              <a:rPr lang="en-US" dirty="0"/>
            </a:br>
            <a:r>
              <a:rPr lang="en-US" dirty="0"/>
              <a:t>609.52, </a:t>
            </a:r>
            <a:r>
              <a:rPr lang="en-US" dirty="0" err="1"/>
              <a:t>subd</a:t>
            </a:r>
            <a:r>
              <a:rPr lang="en-US" dirty="0"/>
              <a:t>. 1(13)</a:t>
            </a:r>
          </a:p>
        </p:txBody>
      </p:sp>
      <p:sp>
        <p:nvSpPr>
          <p:cNvPr id="3" name="Content Placeholder 2">
            <a:extLst>
              <a:ext uri="{FF2B5EF4-FFF2-40B4-BE49-F238E27FC236}">
                <a16:creationId xmlns:a16="http://schemas.microsoft.com/office/drawing/2014/main" id="{B02D3C66-6CDC-45C8-BC6D-31DD283686E2}"/>
              </a:ext>
            </a:extLst>
          </p:cNvPr>
          <p:cNvSpPr>
            <a:spLocks noGrp="1"/>
          </p:cNvSpPr>
          <p:nvPr>
            <p:ph idx="1"/>
          </p:nvPr>
        </p:nvSpPr>
        <p:spPr/>
        <p:txBody>
          <a:bodyPr/>
          <a:lstStyle/>
          <a:p>
            <a:r>
              <a:rPr lang="en-US" dirty="0"/>
              <a:t>An employer, </a:t>
            </a:r>
            <a:r>
              <a:rPr lang="en-US" i="1" dirty="0">
                <a:solidFill>
                  <a:srgbClr val="FF0000"/>
                </a:solidFill>
              </a:rPr>
              <a:t>with intent to defraud</a:t>
            </a:r>
          </a:p>
          <a:p>
            <a:pPr lvl="1"/>
            <a:r>
              <a:rPr lang="en-US" dirty="0"/>
              <a:t>Fails to pay or fails to pay at a rate required by law all wages, salary, earnings, or commissions </a:t>
            </a:r>
          </a:p>
          <a:p>
            <a:pPr lvl="1"/>
            <a:r>
              <a:rPr lang="en-US" dirty="0"/>
              <a:t>Causes an employee to give a receipt for wages greater than that actually paid</a:t>
            </a:r>
          </a:p>
          <a:p>
            <a:pPr lvl="1"/>
            <a:r>
              <a:rPr lang="en-US" dirty="0"/>
              <a:t>Demands or receives a rebate or refund from wages</a:t>
            </a:r>
          </a:p>
          <a:p>
            <a:pPr lvl="1"/>
            <a:r>
              <a:rPr lang="en-US" dirty="0"/>
              <a:t>Makes or attempts to make it appear wages paid were greater than actually paid</a:t>
            </a:r>
          </a:p>
          <a:p>
            <a:pPr lvl="1"/>
            <a:endParaRPr lang="en-US" dirty="0"/>
          </a:p>
          <a:p>
            <a:pPr lvl="2"/>
            <a:endParaRPr lang="en-US" dirty="0"/>
          </a:p>
        </p:txBody>
      </p:sp>
    </p:spTree>
    <p:extLst>
      <p:ext uri="{BB962C8B-B14F-4D97-AF65-F5344CB8AC3E}">
        <p14:creationId xmlns:p14="http://schemas.microsoft.com/office/powerpoint/2010/main" val="42741677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6E2-9F47-4531-A887-3B374D92E6B6}"/>
              </a:ext>
            </a:extLst>
          </p:cNvPr>
          <p:cNvSpPr>
            <a:spLocks noGrp="1"/>
          </p:cNvSpPr>
          <p:nvPr>
            <p:ph type="title"/>
          </p:nvPr>
        </p:nvSpPr>
        <p:spPr/>
        <p:txBody>
          <a:bodyPr/>
          <a:lstStyle/>
          <a:p>
            <a:r>
              <a:rPr lang="en-US" dirty="0"/>
              <a:t>Slowpoke Law</a:t>
            </a:r>
            <a:br>
              <a:rPr lang="en-US" dirty="0"/>
            </a:br>
            <a:r>
              <a:rPr lang="en-US" dirty="0"/>
              <a:t>cont’d</a:t>
            </a:r>
          </a:p>
        </p:txBody>
      </p:sp>
      <p:sp>
        <p:nvSpPr>
          <p:cNvPr id="3" name="Content Placeholder 2">
            <a:extLst>
              <a:ext uri="{FF2B5EF4-FFF2-40B4-BE49-F238E27FC236}">
                <a16:creationId xmlns:a16="http://schemas.microsoft.com/office/drawing/2014/main" id="{F61D0578-744E-4607-816E-A5A1B2C3DC21}"/>
              </a:ext>
            </a:extLst>
          </p:cNvPr>
          <p:cNvSpPr>
            <a:spLocks noGrp="1"/>
          </p:cNvSpPr>
          <p:nvPr>
            <p:ph idx="1"/>
          </p:nvPr>
        </p:nvSpPr>
        <p:spPr/>
        <p:txBody>
          <a:bodyPr/>
          <a:lstStyle/>
          <a:p>
            <a:r>
              <a:rPr lang="en-US" dirty="0"/>
              <a:t>It does </a:t>
            </a:r>
            <a:r>
              <a:rPr lang="en-US" u="sng" dirty="0"/>
              <a:t>not</a:t>
            </a:r>
            <a:r>
              <a:rPr lang="en-US" dirty="0"/>
              <a:t> apply to </a:t>
            </a:r>
          </a:p>
          <a:p>
            <a:pPr lvl="1"/>
            <a:r>
              <a:rPr lang="en-US" dirty="0"/>
              <a:t>Left-lane exits</a:t>
            </a:r>
          </a:p>
          <a:p>
            <a:pPr lvl="1"/>
            <a:r>
              <a:rPr lang="en-US" dirty="0"/>
              <a:t>Preparing for left turns at intersections</a:t>
            </a:r>
          </a:p>
          <a:p>
            <a:pPr lvl="1"/>
            <a:r>
              <a:rPr lang="en-US" dirty="0"/>
              <a:t>“Slow” vehicle is passing another vehicle</a:t>
            </a:r>
          </a:p>
          <a:p>
            <a:pPr lvl="1"/>
            <a:r>
              <a:rPr lang="en-US" dirty="0"/>
              <a:t>Vehicle designated to left-lane</a:t>
            </a:r>
          </a:p>
          <a:p>
            <a:pPr lvl="1"/>
            <a:r>
              <a:rPr lang="en-US" dirty="0"/>
              <a:t>Emergency vehicles</a:t>
            </a:r>
          </a:p>
        </p:txBody>
      </p:sp>
    </p:spTree>
    <p:extLst>
      <p:ext uri="{BB962C8B-B14F-4D97-AF65-F5344CB8AC3E}">
        <p14:creationId xmlns:p14="http://schemas.microsoft.com/office/powerpoint/2010/main" val="27298696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1CA475-F50D-43C5-B2D5-04DE892B8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01700"/>
            <a:ext cx="7620000" cy="5054600"/>
          </a:xfrm>
          <a:prstGeom prst="rect">
            <a:avLst/>
          </a:prstGeom>
        </p:spPr>
      </p:pic>
    </p:spTree>
    <p:extLst>
      <p:ext uri="{BB962C8B-B14F-4D97-AF65-F5344CB8AC3E}">
        <p14:creationId xmlns:p14="http://schemas.microsoft.com/office/powerpoint/2010/main" val="42080974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2221706"/>
            <a:ext cx="4286250" cy="2414588"/>
          </a:xfrm>
          <a:prstGeom prst="rect">
            <a:avLst/>
          </a:prstGeom>
        </p:spPr>
      </p:pic>
    </p:spTree>
    <p:extLst>
      <p:ext uri="{BB962C8B-B14F-4D97-AF65-F5344CB8AC3E}">
        <p14:creationId xmlns:p14="http://schemas.microsoft.com/office/powerpoint/2010/main" val="1079184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A41628-FADC-49A4-91FD-A513DD408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 y="1009650"/>
            <a:ext cx="8602134" cy="4838700"/>
          </a:xfrm>
          <a:prstGeom prst="rect">
            <a:avLst/>
          </a:prstGeom>
        </p:spPr>
      </p:pic>
    </p:spTree>
    <p:extLst>
      <p:ext uri="{BB962C8B-B14F-4D97-AF65-F5344CB8AC3E}">
        <p14:creationId xmlns:p14="http://schemas.microsoft.com/office/powerpoint/2010/main" val="20858452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5BC5A-1FC0-4DED-B766-CE6796334E51}"/>
              </a:ext>
            </a:extLst>
          </p:cNvPr>
          <p:cNvPicPr>
            <a:picLocks noChangeAspect="1"/>
          </p:cNvPicPr>
          <p:nvPr/>
        </p:nvPicPr>
        <p:blipFill>
          <a:blip r:embed="rId2"/>
          <a:stretch>
            <a:fillRect/>
          </a:stretch>
        </p:blipFill>
        <p:spPr>
          <a:xfrm>
            <a:off x="1051955" y="1092419"/>
            <a:ext cx="7040089" cy="4673162"/>
          </a:xfrm>
          <a:prstGeom prst="rect">
            <a:avLst/>
          </a:prstGeom>
        </p:spPr>
      </p:pic>
    </p:spTree>
    <p:extLst>
      <p:ext uri="{BB962C8B-B14F-4D97-AF65-F5344CB8AC3E}">
        <p14:creationId xmlns:p14="http://schemas.microsoft.com/office/powerpoint/2010/main" val="9581843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C66D-E58F-4B99-8F01-B1E09C488158}"/>
              </a:ext>
            </a:extLst>
          </p:cNvPr>
          <p:cNvSpPr>
            <a:spLocks noGrp="1"/>
          </p:cNvSpPr>
          <p:nvPr>
            <p:ph type="title"/>
          </p:nvPr>
        </p:nvSpPr>
        <p:spPr/>
        <p:txBody>
          <a:bodyPr/>
          <a:lstStyle/>
          <a:p>
            <a:r>
              <a:rPr lang="en-US" dirty="0"/>
              <a:t>Slowpoke Law Scenario</a:t>
            </a:r>
            <a:br>
              <a:rPr lang="en-US" dirty="0"/>
            </a:br>
            <a:endParaRPr lang="en-US" dirty="0"/>
          </a:p>
        </p:txBody>
      </p:sp>
      <p:sp>
        <p:nvSpPr>
          <p:cNvPr id="3" name="Content Placeholder 2">
            <a:extLst>
              <a:ext uri="{FF2B5EF4-FFF2-40B4-BE49-F238E27FC236}">
                <a16:creationId xmlns:a16="http://schemas.microsoft.com/office/drawing/2014/main" id="{5B87D862-FEA4-4881-9ACC-F896D7745C32}"/>
              </a:ext>
            </a:extLst>
          </p:cNvPr>
          <p:cNvSpPr>
            <a:spLocks noGrp="1"/>
          </p:cNvSpPr>
          <p:nvPr>
            <p:ph idx="1"/>
          </p:nvPr>
        </p:nvSpPr>
        <p:spPr/>
        <p:txBody>
          <a:bodyPr/>
          <a:lstStyle/>
          <a:p>
            <a:r>
              <a:rPr lang="en-US" dirty="0"/>
              <a:t>Two vehicles in left and right lanes going 65 miles per hour in a 65 mile per hour zone.  String of cars behind in left lane all tailgating one another.</a:t>
            </a:r>
          </a:p>
          <a:p>
            <a:r>
              <a:rPr lang="en-US" dirty="0"/>
              <a:t>Does the vehicle in the left-hand lane  proceeding at (or in excess of) the speed limit have an obligation to move over?</a:t>
            </a:r>
          </a:p>
          <a:p>
            <a:endParaRPr lang="en-US" dirty="0"/>
          </a:p>
        </p:txBody>
      </p:sp>
    </p:spTree>
    <p:extLst>
      <p:ext uri="{BB962C8B-B14F-4D97-AF65-F5344CB8AC3E}">
        <p14:creationId xmlns:p14="http://schemas.microsoft.com/office/powerpoint/2010/main" val="15717351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6E2-9F47-4531-A887-3B374D92E6B6}"/>
              </a:ext>
            </a:extLst>
          </p:cNvPr>
          <p:cNvSpPr>
            <a:spLocks noGrp="1"/>
          </p:cNvSpPr>
          <p:nvPr>
            <p:ph type="title"/>
          </p:nvPr>
        </p:nvSpPr>
        <p:spPr/>
        <p:txBody>
          <a:bodyPr/>
          <a:lstStyle/>
          <a:p>
            <a:r>
              <a:rPr lang="en-US" dirty="0"/>
              <a:t>Slowpoke Law</a:t>
            </a:r>
            <a:br>
              <a:rPr lang="en-US" dirty="0"/>
            </a:br>
            <a:endParaRPr lang="en-US" dirty="0"/>
          </a:p>
        </p:txBody>
      </p:sp>
      <p:sp>
        <p:nvSpPr>
          <p:cNvPr id="3" name="Content Placeholder 2">
            <a:extLst>
              <a:ext uri="{FF2B5EF4-FFF2-40B4-BE49-F238E27FC236}">
                <a16:creationId xmlns:a16="http://schemas.microsoft.com/office/drawing/2014/main" id="{F61D0578-744E-4607-816E-A5A1B2C3DC21}"/>
              </a:ext>
            </a:extLst>
          </p:cNvPr>
          <p:cNvSpPr>
            <a:spLocks noGrp="1"/>
          </p:cNvSpPr>
          <p:nvPr>
            <p:ph idx="1"/>
          </p:nvPr>
        </p:nvSpPr>
        <p:spPr/>
        <p:txBody>
          <a:bodyPr/>
          <a:lstStyle/>
          <a:p>
            <a:r>
              <a:rPr lang="en-US" dirty="0"/>
              <a:t>Upon a roadway with more than one lane a person must move from the left-most lane to allow another vehicle to pass, when practicable under the existing conditions</a:t>
            </a:r>
          </a:p>
          <a:p>
            <a:r>
              <a:rPr lang="en-US" dirty="0"/>
              <a:t>Vehicle in left-hand lane is allowed to stay in left-hand lane when passing other vehicles</a:t>
            </a:r>
          </a:p>
          <a:p>
            <a:pPr lvl="2"/>
            <a:endParaRPr lang="en-US" dirty="0"/>
          </a:p>
        </p:txBody>
      </p:sp>
    </p:spTree>
    <p:extLst>
      <p:ext uri="{BB962C8B-B14F-4D97-AF65-F5344CB8AC3E}">
        <p14:creationId xmlns:p14="http://schemas.microsoft.com/office/powerpoint/2010/main" val="31255382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201B-A25D-4404-88B5-5BE2C5D2D0F8}"/>
              </a:ext>
            </a:extLst>
          </p:cNvPr>
          <p:cNvSpPr>
            <a:spLocks noGrp="1"/>
          </p:cNvSpPr>
          <p:nvPr>
            <p:ph type="title"/>
          </p:nvPr>
        </p:nvSpPr>
        <p:spPr/>
        <p:txBody>
          <a:bodyPr/>
          <a:lstStyle/>
          <a:p>
            <a:r>
              <a:rPr lang="en-US" dirty="0"/>
              <a:t>Slowpoke Law</a:t>
            </a:r>
            <a:br>
              <a:rPr lang="en-US" dirty="0"/>
            </a:br>
            <a:endParaRPr lang="en-US" dirty="0"/>
          </a:p>
        </p:txBody>
      </p:sp>
      <p:sp>
        <p:nvSpPr>
          <p:cNvPr id="3" name="Content Placeholder 2">
            <a:extLst>
              <a:ext uri="{FF2B5EF4-FFF2-40B4-BE49-F238E27FC236}">
                <a16:creationId xmlns:a16="http://schemas.microsoft.com/office/drawing/2014/main" id="{C06429DA-F1D9-4730-AED1-C84CF84DE870}"/>
              </a:ext>
            </a:extLst>
          </p:cNvPr>
          <p:cNvSpPr>
            <a:spLocks noGrp="1"/>
          </p:cNvSpPr>
          <p:nvPr>
            <p:ph idx="1"/>
          </p:nvPr>
        </p:nvSpPr>
        <p:spPr/>
        <p:txBody>
          <a:bodyPr/>
          <a:lstStyle/>
          <a:p>
            <a:r>
              <a:rPr lang="en-US" dirty="0"/>
              <a:t>State has codified “absolute” speed limits -   </a:t>
            </a:r>
            <a:r>
              <a:rPr lang="en-US" i="1" dirty="0"/>
              <a:t>Minn. Stat. 169.14, </a:t>
            </a:r>
            <a:r>
              <a:rPr lang="en-US" i="1" dirty="0" err="1"/>
              <a:t>subd</a:t>
            </a:r>
            <a:r>
              <a:rPr lang="en-US" i="1" dirty="0"/>
              <a:t>. 2</a:t>
            </a:r>
          </a:p>
          <a:p>
            <a:r>
              <a:rPr lang="en-US" dirty="0"/>
              <a:t>Posted limit not to be exceeded</a:t>
            </a:r>
          </a:p>
          <a:p>
            <a:r>
              <a:rPr lang="en-US" u="sng" dirty="0"/>
              <a:t>Exception</a:t>
            </a:r>
            <a:r>
              <a:rPr lang="en-US" dirty="0"/>
              <a:t>:  You may exceed the speed limit by up to 10 miles per hour when passing on a designated (55 mph or higher) two-lane highway - </a:t>
            </a:r>
            <a:r>
              <a:rPr lang="en-US" i="1" dirty="0"/>
              <a:t>Minn. Stat. 169.14, </a:t>
            </a:r>
            <a:r>
              <a:rPr lang="en-US" i="1" dirty="0" err="1"/>
              <a:t>subd</a:t>
            </a:r>
            <a:r>
              <a:rPr lang="en-US" i="1" dirty="0"/>
              <a:t>. 2a</a:t>
            </a:r>
          </a:p>
        </p:txBody>
      </p:sp>
    </p:spTree>
    <p:extLst>
      <p:ext uri="{BB962C8B-B14F-4D97-AF65-F5344CB8AC3E}">
        <p14:creationId xmlns:p14="http://schemas.microsoft.com/office/powerpoint/2010/main" val="20202644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201B-A25D-4404-88B5-5BE2C5D2D0F8}"/>
              </a:ext>
            </a:extLst>
          </p:cNvPr>
          <p:cNvSpPr>
            <a:spLocks noGrp="1"/>
          </p:cNvSpPr>
          <p:nvPr>
            <p:ph type="title"/>
          </p:nvPr>
        </p:nvSpPr>
        <p:spPr/>
        <p:txBody>
          <a:bodyPr/>
          <a:lstStyle/>
          <a:p>
            <a:r>
              <a:rPr lang="en-US" dirty="0"/>
              <a:t>Slowpoke Law</a:t>
            </a:r>
            <a:br>
              <a:rPr lang="en-US"/>
            </a:br>
            <a:endParaRPr lang="en-US" dirty="0"/>
          </a:p>
        </p:txBody>
      </p:sp>
      <p:sp>
        <p:nvSpPr>
          <p:cNvPr id="3" name="Content Placeholder 2">
            <a:extLst>
              <a:ext uri="{FF2B5EF4-FFF2-40B4-BE49-F238E27FC236}">
                <a16:creationId xmlns:a16="http://schemas.microsoft.com/office/drawing/2014/main" id="{C06429DA-F1D9-4730-AED1-C84CF84DE870}"/>
              </a:ext>
            </a:extLst>
          </p:cNvPr>
          <p:cNvSpPr>
            <a:spLocks noGrp="1"/>
          </p:cNvSpPr>
          <p:nvPr>
            <p:ph idx="1"/>
          </p:nvPr>
        </p:nvSpPr>
        <p:spPr/>
        <p:txBody>
          <a:bodyPr/>
          <a:lstStyle/>
          <a:p>
            <a:r>
              <a:rPr lang="en-US" dirty="0"/>
              <a:t>State Patrol – “ . . . we’re definitely focused on speeding . . . “</a:t>
            </a:r>
          </a:p>
          <a:p>
            <a:r>
              <a:rPr lang="en-US" dirty="0"/>
              <a:t>State Patrol – “ . . . that person holding up traffic in the left lane can cause problems, can cause frustration, can lead to aggressive driving, but it is not the contributor to fatal and injury crashes [at the level seen from excessive speed] . . .”</a:t>
            </a:r>
          </a:p>
        </p:txBody>
      </p:sp>
    </p:spTree>
    <p:extLst>
      <p:ext uri="{BB962C8B-B14F-4D97-AF65-F5344CB8AC3E}">
        <p14:creationId xmlns:p14="http://schemas.microsoft.com/office/powerpoint/2010/main" val="3371232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WordArt 5"/>
          <p:cNvSpPr>
            <a:spLocks noChangeArrowheads="1" noChangeShapeType="1" noTextEdit="1"/>
          </p:cNvSpPr>
          <p:nvPr/>
        </p:nvSpPr>
        <p:spPr bwMode="auto">
          <a:xfrm>
            <a:off x="1828800" y="1143000"/>
            <a:ext cx="5410200" cy="41910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2000" fill="hold" grpId="0" nodeType="withEffect">
                                  <p:stCondLst>
                                    <p:cond delay="0"/>
                                  </p:stCondLst>
                                  <p:childTnLst>
                                    <p:animClr clrSpc="rgb" dir="cw">
                                      <p:cBhvr override="childStyle">
                                        <p:cTn id="6" dur="1000" autoRev="1" fill="hold"/>
                                        <p:tgtEl>
                                          <p:spTgt spid="129029"/>
                                        </p:tgtEl>
                                        <p:attrNameLst>
                                          <p:attrName>style.color</p:attrName>
                                        </p:attrNameLst>
                                      </p:cBhvr>
                                      <p:to>
                                        <a:schemeClr val="bg1"/>
                                      </p:to>
                                    </p:animClr>
                                    <p:animClr clrSpc="rgb" dir="cw">
                                      <p:cBhvr>
                                        <p:cTn id="7" dur="1000" autoRev="1" fill="hold"/>
                                        <p:tgtEl>
                                          <p:spTgt spid="129029"/>
                                        </p:tgtEl>
                                        <p:attrNameLst>
                                          <p:attrName>fillcolor</p:attrName>
                                        </p:attrNameLst>
                                      </p:cBhvr>
                                      <p:to>
                                        <a:schemeClr val="bg1"/>
                                      </p:to>
                                    </p:animClr>
                                    <p:set>
                                      <p:cBhvr>
                                        <p:cTn id="8" dur="1000" autoRev="1" fill="hold"/>
                                        <p:tgtEl>
                                          <p:spTgt spid="129029"/>
                                        </p:tgtEl>
                                        <p:attrNameLst>
                                          <p:attrName>fill.type</p:attrName>
                                        </p:attrNameLst>
                                      </p:cBhvr>
                                      <p:to>
                                        <p:strVal val="solid"/>
                                      </p:to>
                                    </p:set>
                                    <p:set>
                                      <p:cBhvr>
                                        <p:cTn id="9" dur="1000" autoRev="1" fill="hold"/>
                                        <p:tgtEl>
                                          <p:spTgt spid="1290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CA75-5700-44FB-8A59-78ED97791F06}"/>
              </a:ext>
            </a:extLst>
          </p:cNvPr>
          <p:cNvSpPr>
            <a:spLocks noGrp="1"/>
          </p:cNvSpPr>
          <p:nvPr>
            <p:ph type="title"/>
          </p:nvPr>
        </p:nvSpPr>
        <p:spPr/>
        <p:txBody>
          <a:bodyPr/>
          <a:lstStyle/>
          <a:p>
            <a:r>
              <a:rPr lang="en-US" dirty="0"/>
              <a:t>Wage Theft</a:t>
            </a:r>
            <a:br>
              <a:rPr lang="en-US" dirty="0"/>
            </a:br>
            <a:r>
              <a:rPr lang="en-US" dirty="0"/>
              <a:t>609.52, </a:t>
            </a:r>
            <a:r>
              <a:rPr lang="en-US" dirty="0" err="1"/>
              <a:t>subd</a:t>
            </a:r>
            <a:r>
              <a:rPr lang="en-US" dirty="0"/>
              <a:t>. 2(19)</a:t>
            </a:r>
          </a:p>
        </p:txBody>
      </p:sp>
      <p:sp>
        <p:nvSpPr>
          <p:cNvPr id="3" name="Content Placeholder 2">
            <a:extLst>
              <a:ext uri="{FF2B5EF4-FFF2-40B4-BE49-F238E27FC236}">
                <a16:creationId xmlns:a16="http://schemas.microsoft.com/office/drawing/2014/main" id="{B02D3C66-6CDC-45C8-BC6D-31DD283686E2}"/>
              </a:ext>
            </a:extLst>
          </p:cNvPr>
          <p:cNvSpPr>
            <a:spLocks noGrp="1"/>
          </p:cNvSpPr>
          <p:nvPr>
            <p:ph idx="1"/>
          </p:nvPr>
        </p:nvSpPr>
        <p:spPr/>
        <p:txBody>
          <a:bodyPr/>
          <a:lstStyle/>
          <a:p>
            <a:r>
              <a:rPr lang="en-US" dirty="0"/>
              <a:t>“Whoever commits wage theft”</a:t>
            </a:r>
          </a:p>
          <a:p>
            <a:r>
              <a:rPr lang="en-US" dirty="0"/>
              <a:t>Sentencing governed by 609.52, </a:t>
            </a:r>
            <a:r>
              <a:rPr lang="en-US" dirty="0" err="1"/>
              <a:t>subd</a:t>
            </a:r>
            <a:r>
              <a:rPr lang="en-US" dirty="0"/>
              <a:t>. 3</a:t>
            </a:r>
          </a:p>
          <a:p>
            <a:pPr lvl="1"/>
            <a:r>
              <a:rPr lang="en-US" dirty="0"/>
              <a:t>Theft over $35,000 – 20 year felony</a:t>
            </a:r>
          </a:p>
          <a:p>
            <a:pPr lvl="1"/>
            <a:r>
              <a:rPr lang="en-US" dirty="0"/>
              <a:t> Theft over $5,000 – 10 year felony</a:t>
            </a:r>
          </a:p>
          <a:p>
            <a:pPr lvl="1"/>
            <a:r>
              <a:rPr lang="en-US" dirty="0"/>
              <a:t>Theft over $1,000 – 5 year felony</a:t>
            </a:r>
          </a:p>
          <a:p>
            <a:pPr lvl="1"/>
            <a:r>
              <a:rPr lang="en-US" dirty="0"/>
              <a:t>Theft over $500 but not more than $1,000 – gross misdemeanor</a:t>
            </a:r>
          </a:p>
          <a:p>
            <a:pPr lvl="1"/>
            <a:r>
              <a:rPr lang="en-US" dirty="0"/>
              <a:t>Theft up to $500 – misdemeanor </a:t>
            </a:r>
          </a:p>
          <a:p>
            <a:pPr marL="914400" lvl="2" indent="0">
              <a:buNone/>
            </a:pPr>
            <a:r>
              <a:rPr lang="en-US" dirty="0"/>
              <a:t>		</a:t>
            </a:r>
          </a:p>
        </p:txBody>
      </p:sp>
    </p:spTree>
    <p:extLst>
      <p:ext uri="{BB962C8B-B14F-4D97-AF65-F5344CB8AC3E}">
        <p14:creationId xmlns:p14="http://schemas.microsoft.com/office/powerpoint/2010/main" val="5990042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59E077-185F-4C8E-AD03-360D0842EF42}_Web.jpg"/>
          <p:cNvPicPr>
            <a:picLocks noChangeAspect="1"/>
          </p:cNvPicPr>
          <p:nvPr/>
        </p:nvPicPr>
        <p:blipFill>
          <a:blip r:embed="rId2" cstate="print"/>
          <a:stretch>
            <a:fillRect/>
          </a:stretch>
        </p:blipFill>
        <p:spPr>
          <a:xfrm>
            <a:off x="2895600" y="609600"/>
            <a:ext cx="2667000" cy="3627120"/>
          </a:xfrm>
          <a:prstGeom prst="rect">
            <a:avLst/>
          </a:prstGeom>
        </p:spPr>
      </p:pic>
      <p:sp>
        <p:nvSpPr>
          <p:cNvPr id="3" name="TextBox 2"/>
          <p:cNvSpPr txBox="1"/>
          <p:nvPr/>
        </p:nvSpPr>
        <p:spPr>
          <a:xfrm>
            <a:off x="2971800" y="4572000"/>
            <a:ext cx="2543838" cy="1938992"/>
          </a:xfrm>
          <a:prstGeom prst="rect">
            <a:avLst/>
          </a:prstGeom>
          <a:noFill/>
        </p:spPr>
        <p:txBody>
          <a:bodyPr wrap="none" rtlCol="0">
            <a:spAutoFit/>
          </a:bodyPr>
          <a:lstStyle/>
          <a:p>
            <a:pPr algn="ctr"/>
            <a:r>
              <a:rPr lang="en-US" sz="4000" i="1" dirty="0">
                <a:latin typeface="Credit Valley" pitchFamily="2" charset="0"/>
              </a:rPr>
              <a:t>A</a:t>
            </a:r>
          </a:p>
          <a:p>
            <a:pPr algn="ctr"/>
            <a:r>
              <a:rPr lang="en-US" sz="4000" i="1" dirty="0">
                <a:latin typeface="Credit Valley" pitchFamily="2" charset="0"/>
              </a:rPr>
              <a:t>Tony Palumbo</a:t>
            </a:r>
          </a:p>
          <a:p>
            <a:pPr algn="ctr"/>
            <a:r>
              <a:rPr lang="en-US" sz="4000" i="1" dirty="0">
                <a:latin typeface="Credit Valley" pitchFamily="2" charset="0"/>
              </a:rPr>
              <a:t>Production</a:t>
            </a:r>
          </a:p>
        </p:txBody>
      </p:sp>
      <p:sp>
        <p:nvSpPr>
          <p:cNvPr id="4" name="AutoShape 2" descr="Image result for datamaster breathalyzer">
            <a:extLst>
              <a:ext uri="{FF2B5EF4-FFF2-40B4-BE49-F238E27FC236}">
                <a16:creationId xmlns:a16="http://schemas.microsoft.com/office/drawing/2014/main" id="{59EC452A-84B2-434E-9994-976F8B032CB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7B50-1902-493C-B405-F0946B81FCF4}"/>
              </a:ext>
            </a:extLst>
          </p:cNvPr>
          <p:cNvSpPr>
            <a:spLocks noGrp="1"/>
          </p:cNvSpPr>
          <p:nvPr>
            <p:ph type="title"/>
          </p:nvPr>
        </p:nvSpPr>
        <p:spPr/>
        <p:txBody>
          <a:bodyPr/>
          <a:lstStyle/>
          <a:p>
            <a:r>
              <a:rPr lang="en-US" dirty="0"/>
              <a:t>Wage Theft – Value</a:t>
            </a:r>
            <a:br>
              <a:rPr lang="en-US" dirty="0"/>
            </a:br>
            <a:r>
              <a:rPr lang="en-US" dirty="0"/>
              <a:t>609.52, </a:t>
            </a:r>
            <a:r>
              <a:rPr lang="en-US" dirty="0" err="1"/>
              <a:t>subd</a:t>
            </a:r>
            <a:r>
              <a:rPr lang="en-US" dirty="0"/>
              <a:t>. 1(3)</a:t>
            </a:r>
          </a:p>
        </p:txBody>
      </p:sp>
      <p:sp>
        <p:nvSpPr>
          <p:cNvPr id="3" name="Content Placeholder 2">
            <a:extLst>
              <a:ext uri="{FF2B5EF4-FFF2-40B4-BE49-F238E27FC236}">
                <a16:creationId xmlns:a16="http://schemas.microsoft.com/office/drawing/2014/main" id="{2911764D-ACE8-4668-A2ED-41B175D80853}"/>
              </a:ext>
            </a:extLst>
          </p:cNvPr>
          <p:cNvSpPr>
            <a:spLocks noGrp="1"/>
          </p:cNvSpPr>
          <p:nvPr>
            <p:ph idx="1"/>
          </p:nvPr>
        </p:nvSpPr>
        <p:spPr/>
        <p:txBody>
          <a:bodyPr/>
          <a:lstStyle/>
          <a:p>
            <a:r>
              <a:rPr lang="en-US" dirty="0"/>
              <a:t>For wage theft, “value” means the difference between wages legally required to be reported or paid to an employee and the amount actually reported or paid to the employee</a:t>
            </a:r>
          </a:p>
        </p:txBody>
      </p:sp>
    </p:spTree>
    <p:extLst>
      <p:ext uri="{BB962C8B-B14F-4D97-AF65-F5344CB8AC3E}">
        <p14:creationId xmlns:p14="http://schemas.microsoft.com/office/powerpoint/2010/main" val="141266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3613-0935-4C09-87B1-98F6C74E1973}"/>
              </a:ext>
            </a:extLst>
          </p:cNvPr>
          <p:cNvSpPr>
            <a:spLocks noGrp="1"/>
          </p:cNvSpPr>
          <p:nvPr>
            <p:ph type="title"/>
          </p:nvPr>
        </p:nvSpPr>
        <p:spPr/>
        <p:txBody>
          <a:bodyPr/>
          <a:lstStyle/>
          <a:p>
            <a:r>
              <a:rPr lang="en-US" dirty="0"/>
              <a:t>Stalking</a:t>
            </a:r>
          </a:p>
        </p:txBody>
      </p:sp>
      <p:pic>
        <p:nvPicPr>
          <p:cNvPr id="11" name="Picture 10">
            <a:extLst>
              <a:ext uri="{FF2B5EF4-FFF2-40B4-BE49-F238E27FC236}">
                <a16:creationId xmlns:a16="http://schemas.microsoft.com/office/drawing/2014/main" id="{BB8D2265-3A81-4172-8C0C-7FA845600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066"/>
            <a:ext cx="9144000" cy="4572000"/>
          </a:xfrm>
          <a:prstGeom prst="rect">
            <a:avLst/>
          </a:prstGeom>
        </p:spPr>
      </p:pic>
      <p:sp>
        <p:nvSpPr>
          <p:cNvPr id="12" name="Content Placeholder 11">
            <a:extLst>
              <a:ext uri="{FF2B5EF4-FFF2-40B4-BE49-F238E27FC236}">
                <a16:creationId xmlns:a16="http://schemas.microsoft.com/office/drawing/2014/main" id="{D727A935-3425-43A3-BDD7-EAB43759F1CB}"/>
              </a:ext>
            </a:extLst>
          </p:cNvPr>
          <p:cNvSpPr>
            <a:spLocks noGrp="1"/>
          </p:cNvSpPr>
          <p:nvPr>
            <p:ph idx="1"/>
          </p:nvPr>
        </p:nvSpPr>
        <p:spPr>
          <a:xfrm>
            <a:off x="13252" y="1568084"/>
            <a:ext cx="9130748" cy="4525963"/>
          </a:xfrm>
        </p:spPr>
        <p:txBody>
          <a:bodyPr/>
          <a:lstStyle/>
          <a:p>
            <a:endParaRPr lang="en-US" dirty="0"/>
          </a:p>
        </p:txBody>
      </p:sp>
    </p:spTree>
    <p:extLst>
      <p:ext uri="{BB962C8B-B14F-4D97-AF65-F5344CB8AC3E}">
        <p14:creationId xmlns:p14="http://schemas.microsoft.com/office/powerpoint/2010/main" val="295998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5A32-A2DA-4D70-A32A-5D8EABBD5819}"/>
              </a:ext>
            </a:extLst>
          </p:cNvPr>
          <p:cNvSpPr>
            <a:spLocks noGrp="1"/>
          </p:cNvSpPr>
          <p:nvPr>
            <p:ph type="title"/>
          </p:nvPr>
        </p:nvSpPr>
        <p:spPr/>
        <p:txBody>
          <a:bodyPr/>
          <a:lstStyle/>
          <a:p>
            <a:r>
              <a:rPr lang="en-US" dirty="0"/>
              <a:t>Stalking Harassment</a:t>
            </a:r>
            <a:br>
              <a:rPr lang="en-US" dirty="0"/>
            </a:br>
            <a:r>
              <a:rPr lang="en-US" dirty="0"/>
              <a:t>609.749, </a:t>
            </a:r>
            <a:r>
              <a:rPr lang="en-US" dirty="0" err="1"/>
              <a:t>subds</a:t>
            </a:r>
            <a:r>
              <a:rPr lang="en-US" dirty="0"/>
              <a:t>. 1 - 4</a:t>
            </a:r>
          </a:p>
        </p:txBody>
      </p:sp>
      <p:sp>
        <p:nvSpPr>
          <p:cNvPr id="3" name="Content Placeholder 2">
            <a:extLst>
              <a:ext uri="{FF2B5EF4-FFF2-40B4-BE49-F238E27FC236}">
                <a16:creationId xmlns:a16="http://schemas.microsoft.com/office/drawing/2014/main" id="{B4EED5A6-826F-4B24-AD16-991B4B24531C}"/>
              </a:ext>
            </a:extLst>
          </p:cNvPr>
          <p:cNvSpPr>
            <a:spLocks noGrp="1"/>
          </p:cNvSpPr>
          <p:nvPr>
            <p:ph idx="1"/>
          </p:nvPr>
        </p:nvSpPr>
        <p:spPr/>
        <p:txBody>
          <a:bodyPr/>
          <a:lstStyle/>
          <a:p>
            <a:r>
              <a:rPr lang="en-US" dirty="0"/>
              <a:t>What was once Stalking, is now  Harassment</a:t>
            </a:r>
          </a:p>
          <a:p>
            <a:r>
              <a:rPr lang="en-US" dirty="0"/>
              <a:t>Gross misdemeanor levels </a:t>
            </a:r>
          </a:p>
          <a:p>
            <a:r>
              <a:rPr lang="en-US" dirty="0"/>
              <a:t>Felony Harassment</a:t>
            </a:r>
          </a:p>
          <a:p>
            <a:pPr lvl="1"/>
            <a:r>
              <a:rPr lang="en-US" dirty="0"/>
              <a:t>Race, color, religion, sexual orientation, etc.</a:t>
            </a:r>
          </a:p>
          <a:p>
            <a:pPr lvl="1"/>
            <a:r>
              <a:rPr lang="en-US" dirty="0"/>
              <a:t>Posses a weapon</a:t>
            </a:r>
          </a:p>
          <a:p>
            <a:pPr lvl="1"/>
            <a:r>
              <a:rPr lang="en-US" dirty="0"/>
              <a:t>Juror or judicial proceeding</a:t>
            </a:r>
          </a:p>
          <a:p>
            <a:pPr lvl="1"/>
            <a:r>
              <a:rPr lang="en-US" dirty="0"/>
              <a:t>Victim under 18 years of age </a:t>
            </a:r>
          </a:p>
        </p:txBody>
      </p:sp>
      <p:cxnSp>
        <p:nvCxnSpPr>
          <p:cNvPr id="5" name="Straight Connector 4">
            <a:extLst>
              <a:ext uri="{FF2B5EF4-FFF2-40B4-BE49-F238E27FC236}">
                <a16:creationId xmlns:a16="http://schemas.microsoft.com/office/drawing/2014/main" id="{6860C8DA-E7AA-491C-A63B-833C51D17C3C}"/>
              </a:ext>
            </a:extLst>
          </p:cNvPr>
          <p:cNvCxnSpPr>
            <a:cxnSpLocks/>
          </p:cNvCxnSpPr>
          <p:nvPr/>
        </p:nvCxnSpPr>
        <p:spPr>
          <a:xfrm>
            <a:off x="1752600" y="533400"/>
            <a:ext cx="23622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207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5A32-A2DA-4D70-A32A-5D8EABBD5819}"/>
              </a:ext>
            </a:extLst>
          </p:cNvPr>
          <p:cNvSpPr>
            <a:spLocks noGrp="1"/>
          </p:cNvSpPr>
          <p:nvPr>
            <p:ph type="title"/>
          </p:nvPr>
        </p:nvSpPr>
        <p:spPr/>
        <p:txBody>
          <a:bodyPr/>
          <a:lstStyle/>
          <a:p>
            <a:r>
              <a:rPr lang="en-US" dirty="0"/>
              <a:t>Pattern of Stalking</a:t>
            </a:r>
            <a:br>
              <a:rPr lang="en-US" dirty="0"/>
            </a:br>
            <a:r>
              <a:rPr lang="en-US" dirty="0"/>
              <a:t>609.749, </a:t>
            </a:r>
            <a:r>
              <a:rPr lang="en-US" dirty="0" err="1"/>
              <a:t>subd</a:t>
            </a:r>
            <a:r>
              <a:rPr lang="en-US" dirty="0"/>
              <a:t>. 5</a:t>
            </a:r>
          </a:p>
        </p:txBody>
      </p:sp>
      <p:sp>
        <p:nvSpPr>
          <p:cNvPr id="3" name="Content Placeholder 2">
            <a:extLst>
              <a:ext uri="{FF2B5EF4-FFF2-40B4-BE49-F238E27FC236}">
                <a16:creationId xmlns:a16="http://schemas.microsoft.com/office/drawing/2014/main" id="{B4EED5A6-826F-4B24-AD16-991B4B24531C}"/>
              </a:ext>
            </a:extLst>
          </p:cNvPr>
          <p:cNvSpPr>
            <a:spLocks noGrp="1"/>
          </p:cNvSpPr>
          <p:nvPr>
            <p:ph idx="1"/>
          </p:nvPr>
        </p:nvSpPr>
        <p:spPr/>
        <p:txBody>
          <a:bodyPr/>
          <a:lstStyle/>
          <a:p>
            <a:r>
              <a:rPr lang="en-US" dirty="0"/>
              <a:t>What was once Pattern of Stalking, is now just Stalking</a:t>
            </a:r>
          </a:p>
          <a:p>
            <a:r>
              <a:rPr lang="en-US" dirty="0"/>
              <a:t>Felony </a:t>
            </a:r>
          </a:p>
          <a:p>
            <a:pPr lvl="1"/>
            <a:r>
              <a:rPr lang="en-US" dirty="0"/>
              <a:t>Two or more acts within a 5-year period that violate a listed statute, and </a:t>
            </a:r>
          </a:p>
          <a:p>
            <a:pPr lvl="1"/>
            <a:r>
              <a:rPr lang="en-US" dirty="0"/>
              <a:t>Victim terrorized or feared bodily harm</a:t>
            </a:r>
          </a:p>
          <a:p>
            <a:pPr marL="457200" lvl="1" indent="0">
              <a:buNone/>
            </a:pPr>
            <a:endParaRPr lang="en-US" dirty="0"/>
          </a:p>
        </p:txBody>
      </p:sp>
      <p:cxnSp>
        <p:nvCxnSpPr>
          <p:cNvPr id="5" name="Straight Connector 4">
            <a:extLst>
              <a:ext uri="{FF2B5EF4-FFF2-40B4-BE49-F238E27FC236}">
                <a16:creationId xmlns:a16="http://schemas.microsoft.com/office/drawing/2014/main" id="{6860C8DA-E7AA-491C-A63B-833C51D17C3C}"/>
              </a:ext>
            </a:extLst>
          </p:cNvPr>
          <p:cNvCxnSpPr>
            <a:cxnSpLocks/>
          </p:cNvCxnSpPr>
          <p:nvPr/>
        </p:nvCxnSpPr>
        <p:spPr>
          <a:xfrm>
            <a:off x="2209800" y="609600"/>
            <a:ext cx="259080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893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7F91D5-0985-4E19-AD6F-7C37B1FBA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1798798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C2BC-708D-4D10-A9AE-55F1145AAD1E}"/>
              </a:ext>
            </a:extLst>
          </p:cNvPr>
          <p:cNvSpPr>
            <a:spLocks noGrp="1"/>
          </p:cNvSpPr>
          <p:nvPr>
            <p:ph type="title"/>
          </p:nvPr>
        </p:nvSpPr>
        <p:spPr/>
        <p:txBody>
          <a:bodyPr/>
          <a:lstStyle/>
          <a:p>
            <a:r>
              <a:rPr lang="en-US" dirty="0"/>
              <a:t>Interference with Privacy</a:t>
            </a:r>
            <a:br>
              <a:rPr lang="en-US" dirty="0"/>
            </a:br>
            <a:r>
              <a:rPr lang="en-US" dirty="0"/>
              <a:t>609.746, </a:t>
            </a:r>
            <a:r>
              <a:rPr lang="en-US" dirty="0" err="1"/>
              <a:t>subd</a:t>
            </a:r>
            <a:r>
              <a:rPr lang="en-US" dirty="0"/>
              <a:t>. 1</a:t>
            </a:r>
          </a:p>
        </p:txBody>
      </p:sp>
      <p:sp>
        <p:nvSpPr>
          <p:cNvPr id="3" name="Content Placeholder 2">
            <a:extLst>
              <a:ext uri="{FF2B5EF4-FFF2-40B4-BE49-F238E27FC236}">
                <a16:creationId xmlns:a16="http://schemas.microsoft.com/office/drawing/2014/main" id="{BA5453B9-E509-4727-8136-EF7A332FAA1A}"/>
              </a:ext>
            </a:extLst>
          </p:cNvPr>
          <p:cNvSpPr>
            <a:spLocks noGrp="1"/>
          </p:cNvSpPr>
          <p:nvPr>
            <p:ph idx="1"/>
          </p:nvPr>
        </p:nvSpPr>
        <p:spPr/>
        <p:txBody>
          <a:bodyPr/>
          <a:lstStyle/>
          <a:p>
            <a:r>
              <a:rPr lang="en-US" u="sng" dirty="0"/>
              <a:t>Prior law remains</a:t>
            </a:r>
            <a:r>
              <a:rPr lang="en-US" dirty="0"/>
              <a:t>:  Window peeping, installation or use of device, or peep in hotel, tanning booth or place of expectation of privacy</a:t>
            </a:r>
          </a:p>
          <a:p>
            <a:r>
              <a:rPr lang="en-US" dirty="0"/>
              <a:t>Gross misdemeanor</a:t>
            </a:r>
          </a:p>
          <a:p>
            <a:r>
              <a:rPr lang="en-US" dirty="0"/>
              <a:t>Two-year felony with prior conviction for</a:t>
            </a:r>
          </a:p>
          <a:p>
            <a:pPr lvl="1"/>
            <a:r>
              <a:rPr lang="en-US" dirty="0"/>
              <a:t>Interference with Privacy, or</a:t>
            </a:r>
          </a:p>
          <a:p>
            <a:pPr lvl="1"/>
            <a:r>
              <a:rPr lang="en-US" dirty="0"/>
              <a:t>Harassment </a:t>
            </a:r>
          </a:p>
        </p:txBody>
      </p:sp>
    </p:spTree>
    <p:extLst>
      <p:ext uri="{BB962C8B-B14F-4D97-AF65-F5344CB8AC3E}">
        <p14:creationId xmlns:p14="http://schemas.microsoft.com/office/powerpoint/2010/main" val="355583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C2BC-708D-4D10-A9AE-55F1145AAD1E}"/>
              </a:ext>
            </a:extLst>
          </p:cNvPr>
          <p:cNvSpPr>
            <a:spLocks noGrp="1"/>
          </p:cNvSpPr>
          <p:nvPr>
            <p:ph type="title"/>
          </p:nvPr>
        </p:nvSpPr>
        <p:spPr/>
        <p:txBody>
          <a:bodyPr/>
          <a:lstStyle/>
          <a:p>
            <a:r>
              <a:rPr lang="en-US" dirty="0"/>
              <a:t>Interference with Privacy</a:t>
            </a:r>
            <a:br>
              <a:rPr lang="en-US" dirty="0"/>
            </a:br>
            <a:r>
              <a:rPr lang="en-US" dirty="0"/>
              <a:t>609.746, </a:t>
            </a:r>
            <a:r>
              <a:rPr lang="en-US" dirty="0" err="1"/>
              <a:t>subd</a:t>
            </a:r>
            <a:r>
              <a:rPr lang="en-US" dirty="0"/>
              <a:t>. 1(f)</a:t>
            </a:r>
          </a:p>
        </p:txBody>
      </p:sp>
      <p:sp>
        <p:nvSpPr>
          <p:cNvPr id="3" name="Content Placeholder 2">
            <a:extLst>
              <a:ext uri="{FF2B5EF4-FFF2-40B4-BE49-F238E27FC236}">
                <a16:creationId xmlns:a16="http://schemas.microsoft.com/office/drawing/2014/main" id="{BA5453B9-E509-4727-8136-EF7A332FAA1A}"/>
              </a:ext>
            </a:extLst>
          </p:cNvPr>
          <p:cNvSpPr>
            <a:spLocks noGrp="1"/>
          </p:cNvSpPr>
          <p:nvPr>
            <p:ph idx="1"/>
          </p:nvPr>
        </p:nvSpPr>
        <p:spPr/>
        <p:txBody>
          <a:bodyPr/>
          <a:lstStyle/>
          <a:p>
            <a:r>
              <a:rPr lang="en-US" u="sng" dirty="0"/>
              <a:t>New</a:t>
            </a:r>
            <a:r>
              <a:rPr lang="en-US" dirty="0"/>
              <a:t> four-year felony:  Peeping by installation or use of device, or peep in hotel, tanning booth or place of expectation of privacy</a:t>
            </a:r>
          </a:p>
          <a:p>
            <a:pPr lvl="1"/>
            <a:r>
              <a:rPr lang="en-US" dirty="0"/>
              <a:t>Victim under 18 years of age</a:t>
            </a:r>
          </a:p>
          <a:p>
            <a:pPr lvl="1"/>
            <a:r>
              <a:rPr lang="en-US" dirty="0"/>
              <a:t>Perpetrator more than 36 months older than victim</a:t>
            </a:r>
          </a:p>
          <a:p>
            <a:pPr lvl="1"/>
            <a:r>
              <a:rPr lang="en-US" dirty="0"/>
              <a:t>Perpetrator knows or has reason to know minor victim is present, </a:t>
            </a:r>
            <a:r>
              <a:rPr lang="en-US" dirty="0">
                <a:solidFill>
                  <a:srgbClr val="FF0000"/>
                </a:solidFill>
              </a:rPr>
              <a:t>and</a:t>
            </a:r>
          </a:p>
          <a:p>
            <a:pPr lvl="1"/>
            <a:r>
              <a:rPr lang="en-US" dirty="0"/>
              <a:t>Committed with sexual intent</a:t>
            </a:r>
          </a:p>
        </p:txBody>
      </p:sp>
    </p:spTree>
    <p:extLst>
      <p:ext uri="{BB962C8B-B14F-4D97-AF65-F5344CB8AC3E}">
        <p14:creationId xmlns:p14="http://schemas.microsoft.com/office/powerpoint/2010/main" val="10802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990600"/>
            <a:ext cx="5791200" cy="1015663"/>
          </a:xfrm>
          <a:prstGeom prst="rect">
            <a:avLst/>
          </a:prstGeom>
          <a:solidFill>
            <a:schemeClr val="bg1"/>
          </a:solidFill>
        </p:spPr>
        <p:txBody>
          <a:bodyPr wrap="square">
            <a:spAutoFit/>
          </a:bodyPr>
          <a:lstStyle/>
          <a:p>
            <a:pPr algn="ctr">
              <a:defRPr/>
            </a:pP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 y="83819"/>
            <a:ext cx="9003126" cy="669607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19"/>
            <a:ext cx="7699375"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B6E90-C90D-40CE-ABF9-E987C9ECB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13" y="792203"/>
            <a:ext cx="7970187" cy="5303797"/>
          </a:xfrm>
          <a:prstGeom prst="rect">
            <a:avLst/>
          </a:prstGeom>
        </p:spPr>
      </p:pic>
    </p:spTree>
    <p:extLst>
      <p:ext uri="{BB962C8B-B14F-4D97-AF65-F5344CB8AC3E}">
        <p14:creationId xmlns:p14="http://schemas.microsoft.com/office/powerpoint/2010/main" val="320195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C86B-CC1D-4393-ABD1-A3FEDF36B3E0}"/>
              </a:ext>
            </a:extLst>
          </p:cNvPr>
          <p:cNvSpPr>
            <a:spLocks noGrp="1"/>
          </p:cNvSpPr>
          <p:nvPr>
            <p:ph type="title"/>
          </p:nvPr>
        </p:nvSpPr>
        <p:spPr/>
        <p:txBody>
          <a:bodyPr/>
          <a:lstStyle/>
          <a:p>
            <a:r>
              <a:rPr lang="en-US" dirty="0"/>
              <a:t>Position of Authority – </a:t>
            </a:r>
            <a:br>
              <a:rPr lang="en-US" dirty="0"/>
            </a:br>
            <a:r>
              <a:rPr lang="en-US" dirty="0"/>
              <a:t>609.341, </a:t>
            </a:r>
            <a:r>
              <a:rPr lang="en-US" dirty="0" err="1"/>
              <a:t>subd</a:t>
            </a:r>
            <a:r>
              <a:rPr lang="en-US" dirty="0"/>
              <a:t>. 10</a:t>
            </a:r>
          </a:p>
        </p:txBody>
      </p:sp>
      <p:sp>
        <p:nvSpPr>
          <p:cNvPr id="3" name="Content Placeholder 2">
            <a:extLst>
              <a:ext uri="{FF2B5EF4-FFF2-40B4-BE49-F238E27FC236}">
                <a16:creationId xmlns:a16="http://schemas.microsoft.com/office/drawing/2014/main" id="{A1690317-8412-4E8F-9844-4A6DEE194E51}"/>
              </a:ext>
            </a:extLst>
          </p:cNvPr>
          <p:cNvSpPr>
            <a:spLocks noGrp="1"/>
          </p:cNvSpPr>
          <p:nvPr>
            <p:ph idx="1"/>
          </p:nvPr>
        </p:nvSpPr>
        <p:spPr/>
        <p:txBody>
          <a:bodyPr/>
          <a:lstStyle/>
          <a:p>
            <a:r>
              <a:rPr lang="en-US" dirty="0"/>
              <a:t>“</a:t>
            </a:r>
            <a:r>
              <a:rPr lang="en-US" u="sng" dirty="0"/>
              <a:t>Current or recent</a:t>
            </a:r>
            <a:r>
              <a:rPr lang="en-US" dirty="0"/>
              <a:t> position of authority”</a:t>
            </a:r>
          </a:p>
          <a:p>
            <a:endParaRPr lang="en-US" dirty="0"/>
          </a:p>
          <a:p>
            <a:r>
              <a:rPr lang="en-US" dirty="0"/>
              <a:t>Includes anyone who “</a:t>
            </a:r>
            <a:r>
              <a:rPr lang="en-US" u="sng" dirty="0"/>
              <a:t>assumes</a:t>
            </a:r>
            <a:r>
              <a:rPr lang="en-US" dirty="0"/>
              <a:t>” any of parent’s rights or duties or “</a:t>
            </a:r>
            <a:r>
              <a:rPr lang="en-US" u="sng" dirty="0"/>
              <a:t>assumes</a:t>
            </a:r>
            <a:r>
              <a:rPr lang="en-US" dirty="0"/>
              <a:t>” duties for health, welfare, or supervision</a:t>
            </a:r>
          </a:p>
          <a:p>
            <a:endParaRPr lang="en-US" dirty="0"/>
          </a:p>
          <a:p>
            <a:r>
              <a:rPr lang="en-US" dirty="0"/>
              <a:t>Was in position of authority at the time of “</a:t>
            </a:r>
            <a:r>
              <a:rPr lang="en-US" u="sng" dirty="0"/>
              <a:t>or within 120 days immediately proceeding</a:t>
            </a:r>
            <a:r>
              <a:rPr lang="en-US" dirty="0"/>
              <a:t>” the criminal act</a:t>
            </a:r>
          </a:p>
          <a:p>
            <a:endParaRPr lang="en-US" dirty="0"/>
          </a:p>
          <a:p>
            <a:endParaRPr lang="en-US" dirty="0"/>
          </a:p>
        </p:txBody>
      </p:sp>
    </p:spTree>
    <p:extLst>
      <p:ext uri="{BB962C8B-B14F-4D97-AF65-F5344CB8AC3E}">
        <p14:creationId xmlns:p14="http://schemas.microsoft.com/office/powerpoint/2010/main" val="369176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1313-5BF7-4201-B0F1-0385D305ECBC}"/>
              </a:ext>
            </a:extLst>
          </p:cNvPr>
          <p:cNvSpPr>
            <a:spLocks noGrp="1"/>
          </p:cNvSpPr>
          <p:nvPr>
            <p:ph type="title"/>
          </p:nvPr>
        </p:nvSpPr>
        <p:spPr>
          <a:xfrm>
            <a:off x="457200" y="609600"/>
            <a:ext cx="8229600" cy="1173162"/>
          </a:xfrm>
        </p:spPr>
        <p:txBody>
          <a:bodyPr/>
          <a:lstStyle/>
          <a:p>
            <a:r>
              <a:rPr lang="en-US" dirty="0"/>
              <a:t>Criminal Sexual Conduct in the First Degree - </a:t>
            </a:r>
            <a:br>
              <a:rPr lang="en-US" dirty="0"/>
            </a:br>
            <a:r>
              <a:rPr lang="en-US" dirty="0"/>
              <a:t>609.342, </a:t>
            </a:r>
            <a:r>
              <a:rPr lang="en-US" dirty="0" err="1"/>
              <a:t>subd</a:t>
            </a:r>
            <a:r>
              <a:rPr lang="en-US" dirty="0"/>
              <a:t>. 1</a:t>
            </a:r>
          </a:p>
        </p:txBody>
      </p:sp>
      <p:sp>
        <p:nvSpPr>
          <p:cNvPr id="3" name="Content Placeholder 2">
            <a:extLst>
              <a:ext uri="{FF2B5EF4-FFF2-40B4-BE49-F238E27FC236}">
                <a16:creationId xmlns:a16="http://schemas.microsoft.com/office/drawing/2014/main" id="{8AC601F9-756C-481C-97BF-8CCB1D4B1872}"/>
              </a:ext>
            </a:extLst>
          </p:cNvPr>
          <p:cNvSpPr>
            <a:spLocks noGrp="1"/>
          </p:cNvSpPr>
          <p:nvPr>
            <p:ph idx="1"/>
          </p:nvPr>
        </p:nvSpPr>
        <p:spPr>
          <a:xfrm>
            <a:off x="457200" y="2332037"/>
            <a:ext cx="8229600" cy="4525963"/>
          </a:xfrm>
        </p:spPr>
        <p:txBody>
          <a:bodyPr/>
          <a:lstStyle/>
          <a:p>
            <a:r>
              <a:rPr lang="en-US" dirty="0"/>
              <a:t>For victims under the age of 13, crime included both penetration and contact</a:t>
            </a:r>
          </a:p>
          <a:p>
            <a:r>
              <a:rPr lang="en-US" dirty="0"/>
              <a:t>Certain provisions of the statute limited to “sexual penetration” scenarios</a:t>
            </a:r>
          </a:p>
          <a:p>
            <a:r>
              <a:rPr lang="en-US" u="sng" dirty="0"/>
              <a:t>Now</a:t>
            </a:r>
            <a:r>
              <a:rPr lang="en-US" dirty="0"/>
              <a:t>, the criminal act includes either penetration </a:t>
            </a:r>
            <a:r>
              <a:rPr lang="en-US" dirty="0">
                <a:solidFill>
                  <a:srgbClr val="FF0000"/>
                </a:solidFill>
              </a:rPr>
              <a:t>or</a:t>
            </a:r>
            <a:r>
              <a:rPr lang="en-US" dirty="0"/>
              <a:t> contact</a:t>
            </a:r>
          </a:p>
        </p:txBody>
      </p:sp>
    </p:spTree>
    <p:extLst>
      <p:ext uri="{BB962C8B-B14F-4D97-AF65-F5344CB8AC3E}">
        <p14:creationId xmlns:p14="http://schemas.microsoft.com/office/powerpoint/2010/main" val="26881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1EDC-1FE3-4874-80CA-5485F35D0D34}"/>
              </a:ext>
            </a:extLst>
          </p:cNvPr>
          <p:cNvSpPr>
            <a:spLocks noGrp="1"/>
          </p:cNvSpPr>
          <p:nvPr>
            <p:ph type="title"/>
          </p:nvPr>
        </p:nvSpPr>
        <p:spPr/>
        <p:txBody>
          <a:bodyPr/>
          <a:lstStyle/>
          <a:p>
            <a:r>
              <a:rPr lang="en-US" dirty="0"/>
              <a:t>Peace Officer Criminal Sexual Conduct </a:t>
            </a:r>
          </a:p>
        </p:txBody>
      </p:sp>
      <p:sp>
        <p:nvSpPr>
          <p:cNvPr id="3" name="Content Placeholder 2">
            <a:extLst>
              <a:ext uri="{FF2B5EF4-FFF2-40B4-BE49-F238E27FC236}">
                <a16:creationId xmlns:a16="http://schemas.microsoft.com/office/drawing/2014/main" id="{E98537DA-65A2-48E2-985F-635711EFA158}"/>
              </a:ext>
            </a:extLst>
          </p:cNvPr>
          <p:cNvSpPr>
            <a:spLocks noGrp="1"/>
          </p:cNvSpPr>
          <p:nvPr>
            <p:ph idx="1"/>
          </p:nvPr>
        </p:nvSpPr>
        <p:spPr/>
        <p:txBody>
          <a:bodyPr/>
          <a:lstStyle/>
          <a:p>
            <a:r>
              <a:rPr lang="en-US" dirty="0"/>
              <a:t>Criminal Sexual Conduct in the Third Degree and Fourth Degree</a:t>
            </a:r>
          </a:p>
          <a:p>
            <a:pPr lvl="1"/>
            <a:r>
              <a:rPr lang="en-US" dirty="0"/>
              <a:t>Penetration or contact</a:t>
            </a:r>
          </a:p>
          <a:p>
            <a:r>
              <a:rPr lang="en-US" dirty="0"/>
              <a:t>Actor is a peace officer</a:t>
            </a:r>
          </a:p>
          <a:p>
            <a:r>
              <a:rPr lang="en-US" dirty="0"/>
              <a:t>Officer physically or constructively restrains the victim, or </a:t>
            </a:r>
          </a:p>
          <a:p>
            <a:r>
              <a:rPr lang="en-US" dirty="0"/>
              <a:t>Victim does not feel free to leave the officer’s presence</a:t>
            </a:r>
          </a:p>
        </p:txBody>
      </p:sp>
    </p:spTree>
    <p:extLst>
      <p:ext uri="{BB962C8B-B14F-4D97-AF65-F5344CB8AC3E}">
        <p14:creationId xmlns:p14="http://schemas.microsoft.com/office/powerpoint/2010/main" val="306133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911B-D6F0-4F12-8B50-6743775E5D59}"/>
              </a:ext>
            </a:extLst>
          </p:cNvPr>
          <p:cNvSpPr>
            <a:spLocks noGrp="1"/>
          </p:cNvSpPr>
          <p:nvPr>
            <p:ph type="title"/>
          </p:nvPr>
        </p:nvSpPr>
        <p:spPr/>
        <p:txBody>
          <a:bodyPr/>
          <a:lstStyle/>
          <a:p>
            <a:r>
              <a:rPr lang="en-US" dirty="0"/>
              <a:t>Peace Officer Crim Sex – cont’d</a:t>
            </a:r>
          </a:p>
        </p:txBody>
      </p:sp>
      <p:sp>
        <p:nvSpPr>
          <p:cNvPr id="3" name="Content Placeholder 2">
            <a:extLst>
              <a:ext uri="{FF2B5EF4-FFF2-40B4-BE49-F238E27FC236}">
                <a16:creationId xmlns:a16="http://schemas.microsoft.com/office/drawing/2014/main" id="{43EA459E-670D-4BB2-8696-EA112CAC87CA}"/>
              </a:ext>
            </a:extLst>
          </p:cNvPr>
          <p:cNvSpPr>
            <a:spLocks noGrp="1"/>
          </p:cNvSpPr>
          <p:nvPr>
            <p:ph idx="1"/>
          </p:nvPr>
        </p:nvSpPr>
        <p:spPr/>
        <p:txBody>
          <a:bodyPr/>
          <a:lstStyle/>
          <a:p>
            <a:r>
              <a:rPr lang="en-US" dirty="0"/>
              <a:t>Consent by the victim is </a:t>
            </a:r>
            <a:r>
              <a:rPr lang="en-US" u="sng" dirty="0"/>
              <a:t>not</a:t>
            </a:r>
            <a:r>
              <a:rPr lang="en-US" dirty="0"/>
              <a:t> a defense</a:t>
            </a:r>
          </a:p>
          <a:p>
            <a:r>
              <a:rPr lang="en-US" dirty="0"/>
              <a:t>Charge does </a:t>
            </a:r>
            <a:r>
              <a:rPr lang="en-US" u="sng" dirty="0"/>
              <a:t>not</a:t>
            </a:r>
            <a:r>
              <a:rPr lang="en-US" dirty="0"/>
              <a:t> apply to any penetration of the mouth, genitals, or anus during a lawful search</a:t>
            </a:r>
          </a:p>
          <a:p>
            <a:r>
              <a:rPr lang="en-US" dirty="0"/>
              <a:t>Statute does </a:t>
            </a:r>
            <a:r>
              <a:rPr lang="en-US" u="sng" dirty="0"/>
              <a:t>not</a:t>
            </a:r>
            <a:r>
              <a:rPr lang="en-US" dirty="0"/>
              <a:t> differentiate between “on duty” and “off duty”</a:t>
            </a:r>
          </a:p>
        </p:txBody>
      </p:sp>
    </p:spTree>
    <p:extLst>
      <p:ext uri="{BB962C8B-B14F-4D97-AF65-F5344CB8AC3E}">
        <p14:creationId xmlns:p14="http://schemas.microsoft.com/office/powerpoint/2010/main" val="2284983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5DC3-6B2F-4FDB-8158-AB424B3652B4}"/>
              </a:ext>
            </a:extLst>
          </p:cNvPr>
          <p:cNvSpPr>
            <a:spLocks noGrp="1"/>
          </p:cNvSpPr>
          <p:nvPr>
            <p:ph type="title"/>
          </p:nvPr>
        </p:nvSpPr>
        <p:spPr/>
        <p:txBody>
          <a:bodyPr/>
          <a:lstStyle/>
          <a:p>
            <a:r>
              <a:rPr lang="en-US" dirty="0"/>
              <a:t>Criminal Sexual Conduct in the Fifth Degree</a:t>
            </a:r>
          </a:p>
        </p:txBody>
      </p:sp>
      <p:pic>
        <p:nvPicPr>
          <p:cNvPr id="5" name="Content Placeholder 4">
            <a:extLst>
              <a:ext uri="{FF2B5EF4-FFF2-40B4-BE49-F238E27FC236}">
                <a16:creationId xmlns:a16="http://schemas.microsoft.com/office/drawing/2014/main" id="{069FD250-B65E-4F7F-8947-A7FF036D5E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8375" y="1600200"/>
            <a:ext cx="3007250" cy="4525963"/>
          </a:xfrm>
        </p:spPr>
      </p:pic>
      <p:sp>
        <p:nvSpPr>
          <p:cNvPr id="6" name="Multiplication Sign 5">
            <a:extLst>
              <a:ext uri="{FF2B5EF4-FFF2-40B4-BE49-F238E27FC236}">
                <a16:creationId xmlns:a16="http://schemas.microsoft.com/office/drawing/2014/main" id="{19E18FD7-A8B3-479A-A29A-1F5F645AB0A0}"/>
              </a:ext>
            </a:extLst>
          </p:cNvPr>
          <p:cNvSpPr/>
          <p:nvPr/>
        </p:nvSpPr>
        <p:spPr>
          <a:xfrm>
            <a:off x="3200400" y="1905000"/>
            <a:ext cx="2667000" cy="2598734"/>
          </a:xfrm>
          <a:custGeom>
            <a:avLst/>
            <a:gdLst>
              <a:gd name="connsiteX0" fmla="*/ 658781 w 4038600"/>
              <a:gd name="connsiteY0" fmla="*/ 1249582 h 3840162"/>
              <a:gd name="connsiteX1" fmla="*/ 1281161 w 4038600"/>
              <a:gd name="connsiteY1" fmla="*/ 595040 h 3840162"/>
              <a:gd name="connsiteX2" fmla="*/ 2019300 w 4038600"/>
              <a:gd name="connsiteY2" fmla="*/ 1296911 h 3840162"/>
              <a:gd name="connsiteX3" fmla="*/ 2757439 w 4038600"/>
              <a:gd name="connsiteY3" fmla="*/ 595040 h 3840162"/>
              <a:gd name="connsiteX4" fmla="*/ 3379819 w 4038600"/>
              <a:gd name="connsiteY4" fmla="*/ 1249582 h 3840162"/>
              <a:gd name="connsiteX5" fmla="*/ 2674672 w 4038600"/>
              <a:gd name="connsiteY5" fmla="*/ 1920081 h 3840162"/>
              <a:gd name="connsiteX6" fmla="*/ 3379819 w 4038600"/>
              <a:gd name="connsiteY6" fmla="*/ 2590580 h 3840162"/>
              <a:gd name="connsiteX7" fmla="*/ 2757439 w 4038600"/>
              <a:gd name="connsiteY7" fmla="*/ 3245122 h 3840162"/>
              <a:gd name="connsiteX8" fmla="*/ 2019300 w 4038600"/>
              <a:gd name="connsiteY8" fmla="*/ 2543251 h 3840162"/>
              <a:gd name="connsiteX9" fmla="*/ 1281161 w 4038600"/>
              <a:gd name="connsiteY9" fmla="*/ 3245122 h 3840162"/>
              <a:gd name="connsiteX10" fmla="*/ 658781 w 4038600"/>
              <a:gd name="connsiteY10" fmla="*/ 2590580 h 3840162"/>
              <a:gd name="connsiteX11" fmla="*/ 1363928 w 4038600"/>
              <a:gd name="connsiteY11" fmla="*/ 1920081 h 3840162"/>
              <a:gd name="connsiteX12" fmla="*/ 658781 w 4038600"/>
              <a:gd name="connsiteY12" fmla="*/ 1249582 h 3840162"/>
              <a:gd name="connsiteX0" fmla="*/ 0 w 2721038"/>
              <a:gd name="connsiteY0" fmla="*/ 654542 h 2650082"/>
              <a:gd name="connsiteX1" fmla="*/ 622380 w 2721038"/>
              <a:gd name="connsiteY1" fmla="*/ 0 h 2650082"/>
              <a:gd name="connsiteX2" fmla="*/ 1360519 w 2721038"/>
              <a:gd name="connsiteY2" fmla="*/ 701871 h 2650082"/>
              <a:gd name="connsiteX3" fmla="*/ 2098658 w 2721038"/>
              <a:gd name="connsiteY3" fmla="*/ 0 h 2650082"/>
              <a:gd name="connsiteX4" fmla="*/ 2721038 w 2721038"/>
              <a:gd name="connsiteY4" fmla="*/ 654542 h 2650082"/>
              <a:gd name="connsiteX5" fmla="*/ 2015891 w 2721038"/>
              <a:gd name="connsiteY5" fmla="*/ 1325041 h 2650082"/>
              <a:gd name="connsiteX6" fmla="*/ 2721038 w 2721038"/>
              <a:gd name="connsiteY6" fmla="*/ 1995540 h 2650082"/>
              <a:gd name="connsiteX7" fmla="*/ 2098658 w 2721038"/>
              <a:gd name="connsiteY7" fmla="*/ 2650082 h 2650082"/>
              <a:gd name="connsiteX8" fmla="*/ 1360519 w 2721038"/>
              <a:gd name="connsiteY8" fmla="*/ 1948211 h 2650082"/>
              <a:gd name="connsiteX9" fmla="*/ 622380 w 2721038"/>
              <a:gd name="connsiteY9" fmla="*/ 2650082 h 2650082"/>
              <a:gd name="connsiteX10" fmla="*/ 0 w 2721038"/>
              <a:gd name="connsiteY10" fmla="*/ 1995540 h 2650082"/>
              <a:gd name="connsiteX11" fmla="*/ 1062956 w 2721038"/>
              <a:gd name="connsiteY11" fmla="*/ 1245528 h 2650082"/>
              <a:gd name="connsiteX12" fmla="*/ 0 w 2721038"/>
              <a:gd name="connsiteY12" fmla="*/ 654542 h 2650082"/>
              <a:gd name="connsiteX0" fmla="*/ 0 w 2721038"/>
              <a:gd name="connsiteY0" fmla="*/ 654542 h 2650082"/>
              <a:gd name="connsiteX1" fmla="*/ 622380 w 2721038"/>
              <a:gd name="connsiteY1" fmla="*/ 0 h 2650082"/>
              <a:gd name="connsiteX2" fmla="*/ 1360519 w 2721038"/>
              <a:gd name="connsiteY2" fmla="*/ 701871 h 2650082"/>
              <a:gd name="connsiteX3" fmla="*/ 2098658 w 2721038"/>
              <a:gd name="connsiteY3" fmla="*/ 0 h 2650082"/>
              <a:gd name="connsiteX4" fmla="*/ 2721038 w 2721038"/>
              <a:gd name="connsiteY4" fmla="*/ 654542 h 2650082"/>
              <a:gd name="connsiteX5" fmla="*/ 1644830 w 2721038"/>
              <a:gd name="connsiteY5" fmla="*/ 1258780 h 2650082"/>
              <a:gd name="connsiteX6" fmla="*/ 2721038 w 2721038"/>
              <a:gd name="connsiteY6" fmla="*/ 1995540 h 2650082"/>
              <a:gd name="connsiteX7" fmla="*/ 2098658 w 2721038"/>
              <a:gd name="connsiteY7" fmla="*/ 2650082 h 2650082"/>
              <a:gd name="connsiteX8" fmla="*/ 1360519 w 2721038"/>
              <a:gd name="connsiteY8" fmla="*/ 1948211 h 2650082"/>
              <a:gd name="connsiteX9" fmla="*/ 622380 w 2721038"/>
              <a:gd name="connsiteY9" fmla="*/ 2650082 h 2650082"/>
              <a:gd name="connsiteX10" fmla="*/ 0 w 2721038"/>
              <a:gd name="connsiteY10" fmla="*/ 1995540 h 2650082"/>
              <a:gd name="connsiteX11" fmla="*/ 1062956 w 2721038"/>
              <a:gd name="connsiteY11" fmla="*/ 1245528 h 2650082"/>
              <a:gd name="connsiteX12" fmla="*/ 0 w 2721038"/>
              <a:gd name="connsiteY12" fmla="*/ 654542 h 2650082"/>
              <a:gd name="connsiteX0" fmla="*/ 0 w 2721038"/>
              <a:gd name="connsiteY0" fmla="*/ 654542 h 2650082"/>
              <a:gd name="connsiteX1" fmla="*/ 622380 w 2721038"/>
              <a:gd name="connsiteY1" fmla="*/ 0 h 2650082"/>
              <a:gd name="connsiteX2" fmla="*/ 1360519 w 2721038"/>
              <a:gd name="connsiteY2" fmla="*/ 701871 h 2650082"/>
              <a:gd name="connsiteX3" fmla="*/ 2098658 w 2721038"/>
              <a:gd name="connsiteY3" fmla="*/ 0 h 2650082"/>
              <a:gd name="connsiteX4" fmla="*/ 2721038 w 2721038"/>
              <a:gd name="connsiteY4" fmla="*/ 654542 h 2650082"/>
              <a:gd name="connsiteX5" fmla="*/ 1644830 w 2721038"/>
              <a:gd name="connsiteY5" fmla="*/ 1258780 h 2650082"/>
              <a:gd name="connsiteX6" fmla="*/ 2721038 w 2721038"/>
              <a:gd name="connsiteY6" fmla="*/ 1995540 h 2650082"/>
              <a:gd name="connsiteX7" fmla="*/ 2098658 w 2721038"/>
              <a:gd name="connsiteY7" fmla="*/ 2650082 h 2650082"/>
              <a:gd name="connsiteX8" fmla="*/ 1360519 w 2721038"/>
              <a:gd name="connsiteY8" fmla="*/ 1948211 h 2650082"/>
              <a:gd name="connsiteX9" fmla="*/ 450102 w 2721038"/>
              <a:gd name="connsiteY9" fmla="*/ 2491056 h 2650082"/>
              <a:gd name="connsiteX10" fmla="*/ 0 w 2721038"/>
              <a:gd name="connsiteY10" fmla="*/ 1995540 h 2650082"/>
              <a:gd name="connsiteX11" fmla="*/ 1062956 w 2721038"/>
              <a:gd name="connsiteY11" fmla="*/ 1245528 h 2650082"/>
              <a:gd name="connsiteX12" fmla="*/ 0 w 2721038"/>
              <a:gd name="connsiteY12" fmla="*/ 654542 h 2650082"/>
              <a:gd name="connsiteX0" fmla="*/ 0 w 2721038"/>
              <a:gd name="connsiteY0" fmla="*/ 654542 h 2491056"/>
              <a:gd name="connsiteX1" fmla="*/ 622380 w 2721038"/>
              <a:gd name="connsiteY1" fmla="*/ 0 h 2491056"/>
              <a:gd name="connsiteX2" fmla="*/ 1360519 w 2721038"/>
              <a:gd name="connsiteY2" fmla="*/ 701871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721038 w 2721038"/>
              <a:gd name="connsiteY6" fmla="*/ 1995540 h 2491056"/>
              <a:gd name="connsiteX7" fmla="*/ 2270937 w 2721038"/>
              <a:gd name="connsiteY7" fmla="*/ 2438047 h 2491056"/>
              <a:gd name="connsiteX8" fmla="*/ 1360519 w 2721038"/>
              <a:gd name="connsiteY8" fmla="*/ 1948211 h 2491056"/>
              <a:gd name="connsiteX9" fmla="*/ 450102 w 2721038"/>
              <a:gd name="connsiteY9" fmla="*/ 2491056 h 2491056"/>
              <a:gd name="connsiteX10" fmla="*/ 0 w 2721038"/>
              <a:gd name="connsiteY10" fmla="*/ 1995540 h 2491056"/>
              <a:gd name="connsiteX11" fmla="*/ 1062956 w 2721038"/>
              <a:gd name="connsiteY11" fmla="*/ 1245528 h 2491056"/>
              <a:gd name="connsiteX12" fmla="*/ 0 w 2721038"/>
              <a:gd name="connsiteY12" fmla="*/ 654542 h 2491056"/>
              <a:gd name="connsiteX0" fmla="*/ 0 w 2721038"/>
              <a:gd name="connsiteY0" fmla="*/ 654542 h 2491056"/>
              <a:gd name="connsiteX1" fmla="*/ 622380 w 2721038"/>
              <a:gd name="connsiteY1" fmla="*/ 0 h 2491056"/>
              <a:gd name="connsiteX2" fmla="*/ 1360519 w 2721038"/>
              <a:gd name="connsiteY2" fmla="*/ 701871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721038 w 2721038"/>
              <a:gd name="connsiteY6" fmla="*/ 1995540 h 2491056"/>
              <a:gd name="connsiteX7" fmla="*/ 2270937 w 2721038"/>
              <a:gd name="connsiteY7" fmla="*/ 2438047 h 2491056"/>
              <a:gd name="connsiteX8" fmla="*/ 1360519 w 2721038"/>
              <a:gd name="connsiteY8" fmla="*/ 1948211 h 2491056"/>
              <a:gd name="connsiteX9" fmla="*/ 450102 w 2721038"/>
              <a:gd name="connsiteY9" fmla="*/ 2491056 h 2491056"/>
              <a:gd name="connsiteX10" fmla="*/ 185531 w 2721038"/>
              <a:gd name="connsiteY10" fmla="*/ 2220827 h 2491056"/>
              <a:gd name="connsiteX11" fmla="*/ 1062956 w 2721038"/>
              <a:gd name="connsiteY11" fmla="*/ 1245528 h 2491056"/>
              <a:gd name="connsiteX12" fmla="*/ 0 w 2721038"/>
              <a:gd name="connsiteY12" fmla="*/ 654542 h 2491056"/>
              <a:gd name="connsiteX0" fmla="*/ 0 w 2721038"/>
              <a:gd name="connsiteY0" fmla="*/ 654542 h 2491056"/>
              <a:gd name="connsiteX1" fmla="*/ 622380 w 2721038"/>
              <a:gd name="connsiteY1" fmla="*/ 0 h 2491056"/>
              <a:gd name="connsiteX2" fmla="*/ 1360519 w 2721038"/>
              <a:gd name="connsiteY2" fmla="*/ 701871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721038 w 2721038"/>
              <a:gd name="connsiteY6" fmla="*/ 1995540 h 2491056"/>
              <a:gd name="connsiteX7" fmla="*/ 2270937 w 2721038"/>
              <a:gd name="connsiteY7" fmla="*/ 2438047 h 2491056"/>
              <a:gd name="connsiteX8" fmla="*/ 1360519 w 2721038"/>
              <a:gd name="connsiteY8" fmla="*/ 1948211 h 2491056"/>
              <a:gd name="connsiteX9" fmla="*/ 450102 w 2721038"/>
              <a:gd name="connsiteY9" fmla="*/ 2491056 h 2491056"/>
              <a:gd name="connsiteX10" fmla="*/ 185531 w 2721038"/>
              <a:gd name="connsiteY10" fmla="*/ 2220827 h 2491056"/>
              <a:gd name="connsiteX11" fmla="*/ 1261738 w 2721038"/>
              <a:gd name="connsiteY11" fmla="*/ 1563580 h 2491056"/>
              <a:gd name="connsiteX12" fmla="*/ 0 w 2721038"/>
              <a:gd name="connsiteY12" fmla="*/ 654542 h 2491056"/>
              <a:gd name="connsiteX0" fmla="*/ 0 w 2721038"/>
              <a:gd name="connsiteY0" fmla="*/ 654542 h 2491056"/>
              <a:gd name="connsiteX1" fmla="*/ 622380 w 2721038"/>
              <a:gd name="connsiteY1" fmla="*/ 0 h 2491056"/>
              <a:gd name="connsiteX2" fmla="*/ 1360519 w 2721038"/>
              <a:gd name="connsiteY2" fmla="*/ 701871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721038 w 2721038"/>
              <a:gd name="connsiteY6" fmla="*/ 1995540 h 2491056"/>
              <a:gd name="connsiteX7" fmla="*/ 2270937 w 2721038"/>
              <a:gd name="connsiteY7" fmla="*/ 2438047 h 2491056"/>
              <a:gd name="connsiteX8" fmla="*/ 1360519 w 2721038"/>
              <a:gd name="connsiteY8" fmla="*/ 1948211 h 2491056"/>
              <a:gd name="connsiteX9" fmla="*/ 450102 w 2721038"/>
              <a:gd name="connsiteY9" fmla="*/ 2491056 h 2491056"/>
              <a:gd name="connsiteX10" fmla="*/ 185531 w 2721038"/>
              <a:gd name="connsiteY10" fmla="*/ 2220827 h 2491056"/>
              <a:gd name="connsiteX11" fmla="*/ 1261738 w 2721038"/>
              <a:gd name="connsiteY11" fmla="*/ 1325041 h 2491056"/>
              <a:gd name="connsiteX12" fmla="*/ 0 w 2721038"/>
              <a:gd name="connsiteY12" fmla="*/ 654542 h 2491056"/>
              <a:gd name="connsiteX0" fmla="*/ 0 w 2721038"/>
              <a:gd name="connsiteY0" fmla="*/ 654542 h 2491056"/>
              <a:gd name="connsiteX1" fmla="*/ 622380 w 2721038"/>
              <a:gd name="connsiteY1" fmla="*/ 0 h 2491056"/>
              <a:gd name="connsiteX2" fmla="*/ 1360519 w 2721038"/>
              <a:gd name="connsiteY2" fmla="*/ 701871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721038 w 2721038"/>
              <a:gd name="connsiteY6" fmla="*/ 1995540 h 2491056"/>
              <a:gd name="connsiteX7" fmla="*/ 2270937 w 2721038"/>
              <a:gd name="connsiteY7" fmla="*/ 2438047 h 2491056"/>
              <a:gd name="connsiteX8" fmla="*/ 1440033 w 2721038"/>
              <a:gd name="connsiteY8" fmla="*/ 1603655 h 2491056"/>
              <a:gd name="connsiteX9" fmla="*/ 450102 w 2721038"/>
              <a:gd name="connsiteY9" fmla="*/ 2491056 h 2491056"/>
              <a:gd name="connsiteX10" fmla="*/ 185531 w 2721038"/>
              <a:gd name="connsiteY10" fmla="*/ 2220827 h 2491056"/>
              <a:gd name="connsiteX11" fmla="*/ 1261738 w 2721038"/>
              <a:gd name="connsiteY11" fmla="*/ 1325041 h 2491056"/>
              <a:gd name="connsiteX12" fmla="*/ 0 w 2721038"/>
              <a:gd name="connsiteY12" fmla="*/ 654542 h 2491056"/>
              <a:gd name="connsiteX0" fmla="*/ 0 w 2721038"/>
              <a:gd name="connsiteY0" fmla="*/ 654542 h 2491056"/>
              <a:gd name="connsiteX1" fmla="*/ 622380 w 2721038"/>
              <a:gd name="connsiteY1" fmla="*/ 0 h 2491056"/>
              <a:gd name="connsiteX2" fmla="*/ 1360519 w 2721038"/>
              <a:gd name="connsiteY2" fmla="*/ 701871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495751 w 2721038"/>
              <a:gd name="connsiteY6" fmla="*/ 2114810 h 2491056"/>
              <a:gd name="connsiteX7" fmla="*/ 2270937 w 2721038"/>
              <a:gd name="connsiteY7" fmla="*/ 2438047 h 2491056"/>
              <a:gd name="connsiteX8" fmla="*/ 1440033 w 2721038"/>
              <a:gd name="connsiteY8" fmla="*/ 1603655 h 2491056"/>
              <a:gd name="connsiteX9" fmla="*/ 450102 w 2721038"/>
              <a:gd name="connsiteY9" fmla="*/ 2491056 h 2491056"/>
              <a:gd name="connsiteX10" fmla="*/ 185531 w 2721038"/>
              <a:gd name="connsiteY10" fmla="*/ 2220827 h 2491056"/>
              <a:gd name="connsiteX11" fmla="*/ 1261738 w 2721038"/>
              <a:gd name="connsiteY11" fmla="*/ 1325041 h 2491056"/>
              <a:gd name="connsiteX12" fmla="*/ 0 w 2721038"/>
              <a:gd name="connsiteY12" fmla="*/ 654542 h 2491056"/>
              <a:gd name="connsiteX0" fmla="*/ 0 w 2721038"/>
              <a:gd name="connsiteY0" fmla="*/ 654542 h 2491056"/>
              <a:gd name="connsiteX1" fmla="*/ 622380 w 2721038"/>
              <a:gd name="connsiteY1" fmla="*/ 0 h 2491056"/>
              <a:gd name="connsiteX2" fmla="*/ 1466536 w 2721038"/>
              <a:gd name="connsiteY2" fmla="*/ 1019923 h 2491056"/>
              <a:gd name="connsiteX3" fmla="*/ 2098658 w 2721038"/>
              <a:gd name="connsiteY3" fmla="*/ 0 h 2491056"/>
              <a:gd name="connsiteX4" fmla="*/ 2721038 w 2721038"/>
              <a:gd name="connsiteY4" fmla="*/ 654542 h 2491056"/>
              <a:gd name="connsiteX5" fmla="*/ 1644830 w 2721038"/>
              <a:gd name="connsiteY5" fmla="*/ 1258780 h 2491056"/>
              <a:gd name="connsiteX6" fmla="*/ 2495751 w 2721038"/>
              <a:gd name="connsiteY6" fmla="*/ 2114810 h 2491056"/>
              <a:gd name="connsiteX7" fmla="*/ 2270937 w 2721038"/>
              <a:gd name="connsiteY7" fmla="*/ 2438047 h 2491056"/>
              <a:gd name="connsiteX8" fmla="*/ 1440033 w 2721038"/>
              <a:gd name="connsiteY8" fmla="*/ 1603655 h 2491056"/>
              <a:gd name="connsiteX9" fmla="*/ 450102 w 2721038"/>
              <a:gd name="connsiteY9" fmla="*/ 2491056 h 2491056"/>
              <a:gd name="connsiteX10" fmla="*/ 185531 w 2721038"/>
              <a:gd name="connsiteY10" fmla="*/ 2220827 h 2491056"/>
              <a:gd name="connsiteX11" fmla="*/ 1261738 w 2721038"/>
              <a:gd name="connsiteY11" fmla="*/ 1325041 h 2491056"/>
              <a:gd name="connsiteX12" fmla="*/ 0 w 2721038"/>
              <a:gd name="connsiteY12" fmla="*/ 654542 h 2491056"/>
              <a:gd name="connsiteX0" fmla="*/ 0 w 2721038"/>
              <a:gd name="connsiteY0" fmla="*/ 654542 h 2491056"/>
              <a:gd name="connsiteX1" fmla="*/ 622380 w 2721038"/>
              <a:gd name="connsiteY1" fmla="*/ 0 h 2491056"/>
              <a:gd name="connsiteX2" fmla="*/ 1466536 w 2721038"/>
              <a:gd name="connsiteY2" fmla="*/ 1019923 h 2491056"/>
              <a:gd name="connsiteX3" fmla="*/ 2337197 w 2721038"/>
              <a:gd name="connsiteY3" fmla="*/ 331304 h 2491056"/>
              <a:gd name="connsiteX4" fmla="*/ 2721038 w 2721038"/>
              <a:gd name="connsiteY4" fmla="*/ 654542 h 2491056"/>
              <a:gd name="connsiteX5" fmla="*/ 1644830 w 2721038"/>
              <a:gd name="connsiteY5" fmla="*/ 1258780 h 2491056"/>
              <a:gd name="connsiteX6" fmla="*/ 2495751 w 2721038"/>
              <a:gd name="connsiteY6" fmla="*/ 2114810 h 2491056"/>
              <a:gd name="connsiteX7" fmla="*/ 2270937 w 2721038"/>
              <a:gd name="connsiteY7" fmla="*/ 2438047 h 2491056"/>
              <a:gd name="connsiteX8" fmla="*/ 1440033 w 2721038"/>
              <a:gd name="connsiteY8" fmla="*/ 1603655 h 2491056"/>
              <a:gd name="connsiteX9" fmla="*/ 450102 w 2721038"/>
              <a:gd name="connsiteY9" fmla="*/ 2491056 h 2491056"/>
              <a:gd name="connsiteX10" fmla="*/ 185531 w 2721038"/>
              <a:gd name="connsiteY10" fmla="*/ 2220827 h 2491056"/>
              <a:gd name="connsiteX11" fmla="*/ 1261738 w 2721038"/>
              <a:gd name="connsiteY11" fmla="*/ 1325041 h 2491056"/>
              <a:gd name="connsiteX12" fmla="*/ 0 w 2721038"/>
              <a:gd name="connsiteY12" fmla="*/ 654542 h 2491056"/>
              <a:gd name="connsiteX0" fmla="*/ 13251 w 2535507"/>
              <a:gd name="connsiteY0" fmla="*/ 442507 h 2491056"/>
              <a:gd name="connsiteX1" fmla="*/ 436849 w 2535507"/>
              <a:gd name="connsiteY1" fmla="*/ 0 h 2491056"/>
              <a:gd name="connsiteX2" fmla="*/ 1281005 w 2535507"/>
              <a:gd name="connsiteY2" fmla="*/ 1019923 h 2491056"/>
              <a:gd name="connsiteX3" fmla="*/ 2151666 w 2535507"/>
              <a:gd name="connsiteY3" fmla="*/ 331304 h 2491056"/>
              <a:gd name="connsiteX4" fmla="*/ 2535507 w 2535507"/>
              <a:gd name="connsiteY4" fmla="*/ 654542 h 2491056"/>
              <a:gd name="connsiteX5" fmla="*/ 1459299 w 2535507"/>
              <a:gd name="connsiteY5" fmla="*/ 1258780 h 2491056"/>
              <a:gd name="connsiteX6" fmla="*/ 2310220 w 2535507"/>
              <a:gd name="connsiteY6" fmla="*/ 2114810 h 2491056"/>
              <a:gd name="connsiteX7" fmla="*/ 2085406 w 2535507"/>
              <a:gd name="connsiteY7" fmla="*/ 2438047 h 2491056"/>
              <a:gd name="connsiteX8" fmla="*/ 1254502 w 2535507"/>
              <a:gd name="connsiteY8" fmla="*/ 1603655 h 2491056"/>
              <a:gd name="connsiteX9" fmla="*/ 264571 w 2535507"/>
              <a:gd name="connsiteY9" fmla="*/ 2491056 h 2491056"/>
              <a:gd name="connsiteX10" fmla="*/ 0 w 2535507"/>
              <a:gd name="connsiteY10" fmla="*/ 2220827 h 2491056"/>
              <a:gd name="connsiteX11" fmla="*/ 1076207 w 2535507"/>
              <a:gd name="connsiteY11" fmla="*/ 1325041 h 2491056"/>
              <a:gd name="connsiteX12" fmla="*/ 13251 w 2535507"/>
              <a:gd name="connsiteY12" fmla="*/ 442507 h 2491056"/>
              <a:gd name="connsiteX0" fmla="*/ 13251 w 2535507"/>
              <a:gd name="connsiteY0" fmla="*/ 283481 h 2332030"/>
              <a:gd name="connsiteX1" fmla="*/ 330832 w 2535507"/>
              <a:gd name="connsiteY1" fmla="*/ 0 h 2332030"/>
              <a:gd name="connsiteX2" fmla="*/ 1281005 w 2535507"/>
              <a:gd name="connsiteY2" fmla="*/ 860897 h 2332030"/>
              <a:gd name="connsiteX3" fmla="*/ 2151666 w 2535507"/>
              <a:gd name="connsiteY3" fmla="*/ 172278 h 2332030"/>
              <a:gd name="connsiteX4" fmla="*/ 2535507 w 2535507"/>
              <a:gd name="connsiteY4" fmla="*/ 495516 h 2332030"/>
              <a:gd name="connsiteX5" fmla="*/ 1459299 w 2535507"/>
              <a:gd name="connsiteY5" fmla="*/ 1099754 h 2332030"/>
              <a:gd name="connsiteX6" fmla="*/ 2310220 w 2535507"/>
              <a:gd name="connsiteY6" fmla="*/ 1955784 h 2332030"/>
              <a:gd name="connsiteX7" fmla="*/ 2085406 w 2535507"/>
              <a:gd name="connsiteY7" fmla="*/ 2279021 h 2332030"/>
              <a:gd name="connsiteX8" fmla="*/ 1254502 w 2535507"/>
              <a:gd name="connsiteY8" fmla="*/ 1444629 h 2332030"/>
              <a:gd name="connsiteX9" fmla="*/ 264571 w 2535507"/>
              <a:gd name="connsiteY9" fmla="*/ 2332030 h 2332030"/>
              <a:gd name="connsiteX10" fmla="*/ 0 w 2535507"/>
              <a:gd name="connsiteY10" fmla="*/ 2061801 h 2332030"/>
              <a:gd name="connsiteX11" fmla="*/ 1076207 w 2535507"/>
              <a:gd name="connsiteY11" fmla="*/ 1166015 h 2332030"/>
              <a:gd name="connsiteX12" fmla="*/ 13251 w 2535507"/>
              <a:gd name="connsiteY12" fmla="*/ 283481 h 2332030"/>
              <a:gd name="connsiteX0" fmla="*/ 13251 w 2535507"/>
              <a:gd name="connsiteY0" fmla="*/ 283481 h 2332030"/>
              <a:gd name="connsiteX1" fmla="*/ 330832 w 2535507"/>
              <a:gd name="connsiteY1" fmla="*/ 0 h 2332030"/>
              <a:gd name="connsiteX2" fmla="*/ 1281005 w 2535507"/>
              <a:gd name="connsiteY2" fmla="*/ 860897 h 2332030"/>
              <a:gd name="connsiteX3" fmla="*/ 2151666 w 2535507"/>
              <a:gd name="connsiteY3" fmla="*/ 172278 h 2332030"/>
              <a:gd name="connsiteX4" fmla="*/ 2535507 w 2535507"/>
              <a:gd name="connsiteY4" fmla="*/ 495516 h 2332030"/>
              <a:gd name="connsiteX5" fmla="*/ 1459299 w 2535507"/>
              <a:gd name="connsiteY5" fmla="*/ 1099754 h 2332030"/>
              <a:gd name="connsiteX6" fmla="*/ 2310220 w 2535507"/>
              <a:gd name="connsiteY6" fmla="*/ 1955784 h 2332030"/>
              <a:gd name="connsiteX7" fmla="*/ 2085406 w 2535507"/>
              <a:gd name="connsiteY7" fmla="*/ 2279021 h 2332030"/>
              <a:gd name="connsiteX8" fmla="*/ 1254502 w 2535507"/>
              <a:gd name="connsiteY8" fmla="*/ 1444629 h 2332030"/>
              <a:gd name="connsiteX9" fmla="*/ 264571 w 2535507"/>
              <a:gd name="connsiteY9" fmla="*/ 2332030 h 2332030"/>
              <a:gd name="connsiteX10" fmla="*/ 0 w 2535507"/>
              <a:gd name="connsiteY10" fmla="*/ 2061801 h 2332030"/>
              <a:gd name="connsiteX11" fmla="*/ 1076207 w 2535507"/>
              <a:gd name="connsiteY11" fmla="*/ 1166015 h 2332030"/>
              <a:gd name="connsiteX12" fmla="*/ 13251 w 2535507"/>
              <a:gd name="connsiteY12" fmla="*/ 283481 h 2332030"/>
              <a:gd name="connsiteX0" fmla="*/ 13251 w 2535507"/>
              <a:gd name="connsiteY0" fmla="*/ 283481 h 2332030"/>
              <a:gd name="connsiteX1" fmla="*/ 330832 w 2535507"/>
              <a:gd name="connsiteY1" fmla="*/ 0 h 2332030"/>
              <a:gd name="connsiteX2" fmla="*/ 1227996 w 2535507"/>
              <a:gd name="connsiteY2" fmla="*/ 913906 h 2332030"/>
              <a:gd name="connsiteX3" fmla="*/ 2151666 w 2535507"/>
              <a:gd name="connsiteY3" fmla="*/ 172278 h 2332030"/>
              <a:gd name="connsiteX4" fmla="*/ 2535507 w 2535507"/>
              <a:gd name="connsiteY4" fmla="*/ 495516 h 2332030"/>
              <a:gd name="connsiteX5" fmla="*/ 1459299 w 2535507"/>
              <a:gd name="connsiteY5" fmla="*/ 1099754 h 2332030"/>
              <a:gd name="connsiteX6" fmla="*/ 2310220 w 2535507"/>
              <a:gd name="connsiteY6" fmla="*/ 1955784 h 2332030"/>
              <a:gd name="connsiteX7" fmla="*/ 2085406 w 2535507"/>
              <a:gd name="connsiteY7" fmla="*/ 2279021 h 2332030"/>
              <a:gd name="connsiteX8" fmla="*/ 1254502 w 2535507"/>
              <a:gd name="connsiteY8" fmla="*/ 1444629 h 2332030"/>
              <a:gd name="connsiteX9" fmla="*/ 264571 w 2535507"/>
              <a:gd name="connsiteY9" fmla="*/ 2332030 h 2332030"/>
              <a:gd name="connsiteX10" fmla="*/ 0 w 2535507"/>
              <a:gd name="connsiteY10" fmla="*/ 2061801 h 2332030"/>
              <a:gd name="connsiteX11" fmla="*/ 1076207 w 2535507"/>
              <a:gd name="connsiteY11" fmla="*/ 1166015 h 2332030"/>
              <a:gd name="connsiteX12" fmla="*/ 13251 w 2535507"/>
              <a:gd name="connsiteY12" fmla="*/ 283481 h 2332030"/>
              <a:gd name="connsiteX0" fmla="*/ 13251 w 2376481"/>
              <a:gd name="connsiteY0" fmla="*/ 283481 h 2332030"/>
              <a:gd name="connsiteX1" fmla="*/ 330832 w 2376481"/>
              <a:gd name="connsiteY1" fmla="*/ 0 h 2332030"/>
              <a:gd name="connsiteX2" fmla="*/ 1227996 w 2376481"/>
              <a:gd name="connsiteY2" fmla="*/ 913906 h 2332030"/>
              <a:gd name="connsiteX3" fmla="*/ 2151666 w 2376481"/>
              <a:gd name="connsiteY3" fmla="*/ 172278 h 2332030"/>
              <a:gd name="connsiteX4" fmla="*/ 2376481 w 2376481"/>
              <a:gd name="connsiteY4" fmla="*/ 376247 h 2332030"/>
              <a:gd name="connsiteX5" fmla="*/ 1459299 w 2376481"/>
              <a:gd name="connsiteY5" fmla="*/ 1099754 h 2332030"/>
              <a:gd name="connsiteX6" fmla="*/ 2310220 w 2376481"/>
              <a:gd name="connsiteY6" fmla="*/ 1955784 h 2332030"/>
              <a:gd name="connsiteX7" fmla="*/ 2085406 w 2376481"/>
              <a:gd name="connsiteY7" fmla="*/ 2279021 h 2332030"/>
              <a:gd name="connsiteX8" fmla="*/ 1254502 w 2376481"/>
              <a:gd name="connsiteY8" fmla="*/ 1444629 h 2332030"/>
              <a:gd name="connsiteX9" fmla="*/ 264571 w 2376481"/>
              <a:gd name="connsiteY9" fmla="*/ 2332030 h 2332030"/>
              <a:gd name="connsiteX10" fmla="*/ 0 w 2376481"/>
              <a:gd name="connsiteY10" fmla="*/ 2061801 h 2332030"/>
              <a:gd name="connsiteX11" fmla="*/ 1076207 w 2376481"/>
              <a:gd name="connsiteY11" fmla="*/ 1166015 h 2332030"/>
              <a:gd name="connsiteX12" fmla="*/ 13251 w 2376481"/>
              <a:gd name="connsiteY12" fmla="*/ 283481 h 2332030"/>
              <a:gd name="connsiteX0" fmla="*/ 13251 w 2376481"/>
              <a:gd name="connsiteY0" fmla="*/ 283481 h 2332030"/>
              <a:gd name="connsiteX1" fmla="*/ 330832 w 2376481"/>
              <a:gd name="connsiteY1" fmla="*/ 0 h 2332030"/>
              <a:gd name="connsiteX2" fmla="*/ 1281005 w 2376481"/>
              <a:gd name="connsiteY2" fmla="*/ 1006671 h 2332030"/>
              <a:gd name="connsiteX3" fmla="*/ 2151666 w 2376481"/>
              <a:gd name="connsiteY3" fmla="*/ 172278 h 2332030"/>
              <a:gd name="connsiteX4" fmla="*/ 2376481 w 2376481"/>
              <a:gd name="connsiteY4" fmla="*/ 376247 h 2332030"/>
              <a:gd name="connsiteX5" fmla="*/ 1459299 w 2376481"/>
              <a:gd name="connsiteY5" fmla="*/ 1099754 h 2332030"/>
              <a:gd name="connsiteX6" fmla="*/ 2310220 w 2376481"/>
              <a:gd name="connsiteY6" fmla="*/ 1955784 h 2332030"/>
              <a:gd name="connsiteX7" fmla="*/ 2085406 w 2376481"/>
              <a:gd name="connsiteY7" fmla="*/ 2279021 h 2332030"/>
              <a:gd name="connsiteX8" fmla="*/ 1254502 w 2376481"/>
              <a:gd name="connsiteY8" fmla="*/ 1444629 h 2332030"/>
              <a:gd name="connsiteX9" fmla="*/ 264571 w 2376481"/>
              <a:gd name="connsiteY9" fmla="*/ 2332030 h 2332030"/>
              <a:gd name="connsiteX10" fmla="*/ 0 w 2376481"/>
              <a:gd name="connsiteY10" fmla="*/ 2061801 h 2332030"/>
              <a:gd name="connsiteX11" fmla="*/ 1076207 w 2376481"/>
              <a:gd name="connsiteY11" fmla="*/ 1166015 h 2332030"/>
              <a:gd name="connsiteX12" fmla="*/ 13251 w 2376481"/>
              <a:gd name="connsiteY12" fmla="*/ 283481 h 2332030"/>
              <a:gd name="connsiteX0" fmla="*/ 13251 w 2376481"/>
              <a:gd name="connsiteY0" fmla="*/ 283481 h 2332030"/>
              <a:gd name="connsiteX1" fmla="*/ 330832 w 2376481"/>
              <a:gd name="connsiteY1" fmla="*/ 0 h 2332030"/>
              <a:gd name="connsiteX2" fmla="*/ 1281005 w 2376481"/>
              <a:gd name="connsiteY2" fmla="*/ 1006671 h 2332030"/>
              <a:gd name="connsiteX3" fmla="*/ 2151666 w 2376481"/>
              <a:gd name="connsiteY3" fmla="*/ 172278 h 2332030"/>
              <a:gd name="connsiteX4" fmla="*/ 2376481 w 2376481"/>
              <a:gd name="connsiteY4" fmla="*/ 376247 h 2332030"/>
              <a:gd name="connsiteX5" fmla="*/ 1459299 w 2376481"/>
              <a:gd name="connsiteY5" fmla="*/ 1099754 h 2332030"/>
              <a:gd name="connsiteX6" fmla="*/ 2310220 w 2376481"/>
              <a:gd name="connsiteY6" fmla="*/ 1955784 h 2332030"/>
              <a:gd name="connsiteX7" fmla="*/ 2085406 w 2376481"/>
              <a:gd name="connsiteY7" fmla="*/ 2279021 h 2332030"/>
              <a:gd name="connsiteX8" fmla="*/ 1294258 w 2376481"/>
              <a:gd name="connsiteY8" fmla="*/ 1285603 h 2332030"/>
              <a:gd name="connsiteX9" fmla="*/ 264571 w 2376481"/>
              <a:gd name="connsiteY9" fmla="*/ 2332030 h 2332030"/>
              <a:gd name="connsiteX10" fmla="*/ 0 w 2376481"/>
              <a:gd name="connsiteY10" fmla="*/ 2061801 h 2332030"/>
              <a:gd name="connsiteX11" fmla="*/ 1076207 w 2376481"/>
              <a:gd name="connsiteY11" fmla="*/ 1166015 h 2332030"/>
              <a:gd name="connsiteX12" fmla="*/ 13251 w 2376481"/>
              <a:gd name="connsiteY12" fmla="*/ 283481 h 2332030"/>
              <a:gd name="connsiteX0" fmla="*/ 13251 w 2376481"/>
              <a:gd name="connsiteY0" fmla="*/ 283481 h 2332030"/>
              <a:gd name="connsiteX1" fmla="*/ 330832 w 2376481"/>
              <a:gd name="connsiteY1" fmla="*/ 0 h 2332030"/>
              <a:gd name="connsiteX2" fmla="*/ 1281005 w 2376481"/>
              <a:gd name="connsiteY2" fmla="*/ 1006671 h 2332030"/>
              <a:gd name="connsiteX3" fmla="*/ 2151666 w 2376481"/>
              <a:gd name="connsiteY3" fmla="*/ 172278 h 2332030"/>
              <a:gd name="connsiteX4" fmla="*/ 2376481 w 2376481"/>
              <a:gd name="connsiteY4" fmla="*/ 376247 h 2332030"/>
              <a:gd name="connsiteX5" fmla="*/ 1459299 w 2376481"/>
              <a:gd name="connsiteY5" fmla="*/ 1099754 h 2332030"/>
              <a:gd name="connsiteX6" fmla="*/ 2310220 w 2376481"/>
              <a:gd name="connsiteY6" fmla="*/ 1955784 h 2332030"/>
              <a:gd name="connsiteX7" fmla="*/ 2125163 w 2376481"/>
              <a:gd name="connsiteY7" fmla="*/ 2239265 h 2332030"/>
              <a:gd name="connsiteX8" fmla="*/ 1294258 w 2376481"/>
              <a:gd name="connsiteY8" fmla="*/ 1285603 h 2332030"/>
              <a:gd name="connsiteX9" fmla="*/ 264571 w 2376481"/>
              <a:gd name="connsiteY9" fmla="*/ 2332030 h 2332030"/>
              <a:gd name="connsiteX10" fmla="*/ 0 w 2376481"/>
              <a:gd name="connsiteY10" fmla="*/ 2061801 h 2332030"/>
              <a:gd name="connsiteX11" fmla="*/ 1076207 w 2376481"/>
              <a:gd name="connsiteY11" fmla="*/ 1166015 h 2332030"/>
              <a:gd name="connsiteX12" fmla="*/ 13251 w 2376481"/>
              <a:gd name="connsiteY12" fmla="*/ 283481 h 2332030"/>
              <a:gd name="connsiteX0" fmla="*/ 66260 w 2376481"/>
              <a:gd name="connsiteY0" fmla="*/ 283481 h 2332030"/>
              <a:gd name="connsiteX1" fmla="*/ 330832 w 2376481"/>
              <a:gd name="connsiteY1" fmla="*/ 0 h 2332030"/>
              <a:gd name="connsiteX2" fmla="*/ 1281005 w 2376481"/>
              <a:gd name="connsiteY2" fmla="*/ 1006671 h 2332030"/>
              <a:gd name="connsiteX3" fmla="*/ 2151666 w 2376481"/>
              <a:gd name="connsiteY3" fmla="*/ 172278 h 2332030"/>
              <a:gd name="connsiteX4" fmla="*/ 2376481 w 2376481"/>
              <a:gd name="connsiteY4" fmla="*/ 376247 h 2332030"/>
              <a:gd name="connsiteX5" fmla="*/ 1459299 w 2376481"/>
              <a:gd name="connsiteY5" fmla="*/ 1099754 h 2332030"/>
              <a:gd name="connsiteX6" fmla="*/ 2310220 w 2376481"/>
              <a:gd name="connsiteY6" fmla="*/ 1955784 h 2332030"/>
              <a:gd name="connsiteX7" fmla="*/ 2125163 w 2376481"/>
              <a:gd name="connsiteY7" fmla="*/ 2239265 h 2332030"/>
              <a:gd name="connsiteX8" fmla="*/ 1294258 w 2376481"/>
              <a:gd name="connsiteY8" fmla="*/ 1285603 h 2332030"/>
              <a:gd name="connsiteX9" fmla="*/ 264571 w 2376481"/>
              <a:gd name="connsiteY9" fmla="*/ 2332030 h 2332030"/>
              <a:gd name="connsiteX10" fmla="*/ 0 w 2376481"/>
              <a:gd name="connsiteY10" fmla="*/ 2061801 h 2332030"/>
              <a:gd name="connsiteX11" fmla="*/ 1076207 w 2376481"/>
              <a:gd name="connsiteY11" fmla="*/ 1166015 h 2332030"/>
              <a:gd name="connsiteX12" fmla="*/ 66260 w 2376481"/>
              <a:gd name="connsiteY12" fmla="*/ 283481 h 233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6481" h="2332030">
                <a:moveTo>
                  <a:pt x="66260" y="283481"/>
                </a:moveTo>
                <a:lnTo>
                  <a:pt x="330832" y="0"/>
                </a:lnTo>
                <a:lnTo>
                  <a:pt x="1281005" y="1006671"/>
                </a:lnTo>
                <a:lnTo>
                  <a:pt x="2151666" y="172278"/>
                </a:lnTo>
                <a:lnTo>
                  <a:pt x="2376481" y="376247"/>
                </a:lnTo>
                <a:lnTo>
                  <a:pt x="1459299" y="1099754"/>
                </a:lnTo>
                <a:lnTo>
                  <a:pt x="2310220" y="1955784"/>
                </a:lnTo>
                <a:lnTo>
                  <a:pt x="2125163" y="2239265"/>
                </a:lnTo>
                <a:lnTo>
                  <a:pt x="1294258" y="1285603"/>
                </a:lnTo>
                <a:lnTo>
                  <a:pt x="264571" y="2332030"/>
                </a:lnTo>
                <a:lnTo>
                  <a:pt x="0" y="2061801"/>
                </a:lnTo>
                <a:lnTo>
                  <a:pt x="1076207" y="1166015"/>
                </a:lnTo>
                <a:lnTo>
                  <a:pt x="66260" y="28348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0735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03A0-F6A2-45E4-8BF5-577322404775}"/>
              </a:ext>
            </a:extLst>
          </p:cNvPr>
          <p:cNvSpPr>
            <a:spLocks noGrp="1"/>
          </p:cNvSpPr>
          <p:nvPr>
            <p:ph type="title"/>
          </p:nvPr>
        </p:nvSpPr>
        <p:spPr/>
        <p:txBody>
          <a:bodyPr/>
          <a:lstStyle/>
          <a:p>
            <a:r>
              <a:rPr lang="en-US" dirty="0"/>
              <a:t>Crim Sex Fifth Degree –</a:t>
            </a:r>
            <a:br>
              <a:rPr lang="en-US" dirty="0"/>
            </a:br>
            <a:r>
              <a:rPr lang="en-US" dirty="0"/>
              <a:t>609.3451</a:t>
            </a:r>
          </a:p>
        </p:txBody>
      </p:sp>
      <p:sp>
        <p:nvSpPr>
          <p:cNvPr id="3" name="Content Placeholder 2">
            <a:extLst>
              <a:ext uri="{FF2B5EF4-FFF2-40B4-BE49-F238E27FC236}">
                <a16:creationId xmlns:a16="http://schemas.microsoft.com/office/drawing/2014/main" id="{AEC70E81-BEF1-4053-9470-B0A93907158C}"/>
              </a:ext>
            </a:extLst>
          </p:cNvPr>
          <p:cNvSpPr>
            <a:spLocks noGrp="1"/>
          </p:cNvSpPr>
          <p:nvPr>
            <p:ph idx="1"/>
          </p:nvPr>
        </p:nvSpPr>
        <p:spPr/>
        <p:txBody>
          <a:bodyPr/>
          <a:lstStyle/>
          <a:p>
            <a:r>
              <a:rPr lang="en-US" dirty="0"/>
              <a:t>“. . .</a:t>
            </a:r>
            <a:r>
              <a:rPr lang="en-US" strike="sngStrike" dirty="0"/>
              <a:t> but does not include the intentional touching of the clothing covering the immediate area of the buttocks </a:t>
            </a:r>
            <a:r>
              <a:rPr lang="en-US" dirty="0"/>
              <a:t>. . .” </a:t>
            </a:r>
          </a:p>
        </p:txBody>
      </p:sp>
    </p:spTree>
    <p:extLst>
      <p:ext uri="{BB962C8B-B14F-4D97-AF65-F5344CB8AC3E}">
        <p14:creationId xmlns:p14="http://schemas.microsoft.com/office/powerpoint/2010/main" val="429128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7DCB-74AE-4ED2-A9A5-6E20C9751422}"/>
              </a:ext>
            </a:extLst>
          </p:cNvPr>
          <p:cNvSpPr>
            <a:spLocks noGrp="1"/>
          </p:cNvSpPr>
          <p:nvPr>
            <p:ph type="title"/>
          </p:nvPr>
        </p:nvSpPr>
        <p:spPr/>
        <p:txBody>
          <a:bodyPr/>
          <a:lstStyle/>
          <a:p>
            <a:r>
              <a:rPr lang="en-US" dirty="0"/>
              <a:t>Stay of Adjudications –</a:t>
            </a:r>
            <a:br>
              <a:rPr lang="en-US" dirty="0"/>
            </a:br>
            <a:r>
              <a:rPr lang="en-US" dirty="0"/>
              <a:t>609.095(b)</a:t>
            </a:r>
          </a:p>
        </p:txBody>
      </p:sp>
      <p:sp>
        <p:nvSpPr>
          <p:cNvPr id="3" name="Content Placeholder 2">
            <a:extLst>
              <a:ext uri="{FF2B5EF4-FFF2-40B4-BE49-F238E27FC236}">
                <a16:creationId xmlns:a16="http://schemas.microsoft.com/office/drawing/2014/main" id="{02308364-0C6D-431B-AFBC-37E1F602007B}"/>
              </a:ext>
            </a:extLst>
          </p:cNvPr>
          <p:cNvSpPr>
            <a:spLocks noGrp="1"/>
          </p:cNvSpPr>
          <p:nvPr>
            <p:ph idx="1"/>
          </p:nvPr>
        </p:nvSpPr>
        <p:spPr/>
        <p:txBody>
          <a:bodyPr/>
          <a:lstStyle/>
          <a:p>
            <a:r>
              <a:rPr lang="en-US" dirty="0"/>
              <a:t>A stay of adjudication on any criminal sexual conduct conviction or failure to register as a predatory offender conviction</a:t>
            </a:r>
          </a:p>
          <a:p>
            <a:endParaRPr lang="en-US" dirty="0"/>
          </a:p>
          <a:p>
            <a:r>
              <a:rPr lang="en-US" dirty="0"/>
              <a:t>Must be “justified” in writing and on the record</a:t>
            </a:r>
          </a:p>
        </p:txBody>
      </p:sp>
    </p:spTree>
    <p:extLst>
      <p:ext uri="{BB962C8B-B14F-4D97-AF65-F5344CB8AC3E}">
        <p14:creationId xmlns:p14="http://schemas.microsoft.com/office/powerpoint/2010/main" val="117003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31A43-B19E-4665-93A8-A358A8C61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92" y="800797"/>
            <a:ext cx="7868408" cy="5219004"/>
          </a:xfrm>
          <a:prstGeom prst="rect">
            <a:avLst/>
          </a:prstGeom>
        </p:spPr>
      </p:pic>
    </p:spTree>
    <p:extLst>
      <p:ext uri="{BB962C8B-B14F-4D97-AF65-F5344CB8AC3E}">
        <p14:creationId xmlns:p14="http://schemas.microsoft.com/office/powerpoint/2010/main" val="245840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BDAB-8EC9-454D-8C29-E250FF9DBC27}"/>
              </a:ext>
            </a:extLst>
          </p:cNvPr>
          <p:cNvSpPr>
            <a:spLocks noGrp="1"/>
          </p:cNvSpPr>
          <p:nvPr>
            <p:ph type="title"/>
          </p:nvPr>
        </p:nvSpPr>
        <p:spPr/>
        <p:txBody>
          <a:bodyPr/>
          <a:lstStyle/>
          <a:p>
            <a:r>
              <a:rPr lang="en-US" dirty="0"/>
              <a:t>Marital Rape Exception – </a:t>
            </a:r>
            <a:br>
              <a:rPr lang="en-US" dirty="0"/>
            </a:br>
            <a:r>
              <a:rPr lang="en-US" dirty="0"/>
              <a:t>609.349</a:t>
            </a:r>
          </a:p>
        </p:txBody>
      </p:sp>
      <p:sp>
        <p:nvSpPr>
          <p:cNvPr id="3" name="Content Placeholder 2">
            <a:extLst>
              <a:ext uri="{FF2B5EF4-FFF2-40B4-BE49-F238E27FC236}">
                <a16:creationId xmlns:a16="http://schemas.microsoft.com/office/drawing/2014/main" id="{1129933F-98D1-4551-85F2-6CC69A2AAA9D}"/>
              </a:ext>
            </a:extLst>
          </p:cNvPr>
          <p:cNvSpPr>
            <a:spLocks noGrp="1"/>
          </p:cNvSpPr>
          <p:nvPr>
            <p:ph idx="1"/>
          </p:nvPr>
        </p:nvSpPr>
        <p:spPr/>
        <p:txBody>
          <a:bodyPr/>
          <a:lstStyle/>
          <a:p>
            <a:r>
              <a:rPr lang="en-US" dirty="0"/>
              <a:t>Absolute defense to many provisions of Criminal Sexual Conduct 1</a:t>
            </a:r>
            <a:r>
              <a:rPr lang="en-US" baseline="30000" dirty="0"/>
              <a:t>st</a:t>
            </a:r>
            <a:r>
              <a:rPr lang="en-US" dirty="0"/>
              <a:t> through 4th Degrees</a:t>
            </a:r>
          </a:p>
          <a:p>
            <a:pPr lvl="1"/>
            <a:r>
              <a:rPr lang="en-US" dirty="0"/>
              <a:t>“Does not commit”</a:t>
            </a:r>
          </a:p>
          <a:p>
            <a:r>
              <a:rPr lang="en-US" dirty="0"/>
              <a:t>Cohabitating adults in voluntary relationship</a:t>
            </a:r>
          </a:p>
          <a:p>
            <a:r>
              <a:rPr lang="en-US" dirty="0"/>
              <a:t>Legal spouse</a:t>
            </a:r>
          </a:p>
          <a:p>
            <a:endParaRPr lang="en-US" dirty="0"/>
          </a:p>
          <a:p>
            <a:r>
              <a:rPr lang="en-US" dirty="0">
                <a:solidFill>
                  <a:srgbClr val="FF0000"/>
                </a:solidFill>
              </a:rPr>
              <a:t>Repealed</a:t>
            </a:r>
          </a:p>
        </p:txBody>
      </p:sp>
    </p:spTree>
    <p:extLst>
      <p:ext uri="{BB962C8B-B14F-4D97-AF65-F5344CB8AC3E}">
        <p14:creationId xmlns:p14="http://schemas.microsoft.com/office/powerpoint/2010/main" val="16453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764D-76B8-4C30-8E89-4B798C71D8D6}"/>
              </a:ext>
            </a:extLst>
          </p:cNvPr>
          <p:cNvSpPr>
            <a:spLocks noGrp="1"/>
          </p:cNvSpPr>
          <p:nvPr>
            <p:ph type="title"/>
          </p:nvPr>
        </p:nvSpPr>
        <p:spPr/>
        <p:txBody>
          <a:bodyPr/>
          <a:lstStyle/>
          <a:p>
            <a:r>
              <a:rPr lang="en-US" dirty="0"/>
              <a:t>“Work Together”</a:t>
            </a:r>
          </a:p>
        </p:txBody>
      </p:sp>
      <p:pic>
        <p:nvPicPr>
          <p:cNvPr id="5" name="Content Placeholder 4">
            <a:extLst>
              <a:ext uri="{FF2B5EF4-FFF2-40B4-BE49-F238E27FC236}">
                <a16:creationId xmlns:a16="http://schemas.microsoft.com/office/drawing/2014/main" id="{A6BD5C71-6368-47B2-AA18-2F30011D47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417638"/>
            <a:ext cx="7010400" cy="4273462"/>
          </a:xfrm>
        </p:spPr>
      </p:pic>
    </p:spTree>
    <p:extLst>
      <p:ext uri="{BB962C8B-B14F-4D97-AF65-F5344CB8AC3E}">
        <p14:creationId xmlns:p14="http://schemas.microsoft.com/office/powerpoint/2010/main" val="3229158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FF8BF-8210-4339-ABB8-644327984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7" y="214714"/>
            <a:ext cx="7714285" cy="6428571"/>
          </a:xfrm>
          <a:prstGeom prst="rect">
            <a:avLst/>
          </a:prstGeom>
        </p:spPr>
      </p:pic>
    </p:spTree>
    <p:extLst>
      <p:ext uri="{BB962C8B-B14F-4D97-AF65-F5344CB8AC3E}">
        <p14:creationId xmlns:p14="http://schemas.microsoft.com/office/powerpoint/2010/main" val="3670013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2865-331A-4164-B1BC-1B89A73002AB}"/>
              </a:ext>
            </a:extLst>
          </p:cNvPr>
          <p:cNvSpPr>
            <a:spLocks noGrp="1"/>
          </p:cNvSpPr>
          <p:nvPr>
            <p:ph type="title"/>
          </p:nvPr>
        </p:nvSpPr>
        <p:spPr/>
        <p:txBody>
          <a:bodyPr/>
          <a:lstStyle/>
          <a:p>
            <a:r>
              <a:rPr lang="en-US" dirty="0"/>
              <a:t>Sexual Assault Reporting</a:t>
            </a:r>
            <a:br>
              <a:rPr lang="en-US" dirty="0"/>
            </a:br>
            <a:r>
              <a:rPr lang="en-US" dirty="0"/>
              <a:t>609.3459</a:t>
            </a:r>
          </a:p>
        </p:txBody>
      </p:sp>
      <p:sp>
        <p:nvSpPr>
          <p:cNvPr id="3" name="Content Placeholder 2">
            <a:extLst>
              <a:ext uri="{FF2B5EF4-FFF2-40B4-BE49-F238E27FC236}">
                <a16:creationId xmlns:a16="http://schemas.microsoft.com/office/drawing/2014/main" id="{3DE35AE0-8534-4311-A9FA-B7C2F33493EC}"/>
              </a:ext>
            </a:extLst>
          </p:cNvPr>
          <p:cNvSpPr>
            <a:spLocks noGrp="1"/>
          </p:cNvSpPr>
          <p:nvPr>
            <p:ph idx="1"/>
          </p:nvPr>
        </p:nvSpPr>
        <p:spPr/>
        <p:txBody>
          <a:bodyPr/>
          <a:lstStyle/>
          <a:p>
            <a:r>
              <a:rPr lang="en-US" dirty="0"/>
              <a:t>A victim of criminal sexual conduct </a:t>
            </a:r>
            <a:r>
              <a:rPr lang="en-US" dirty="0">
                <a:solidFill>
                  <a:srgbClr val="FF0000"/>
                </a:solidFill>
              </a:rPr>
              <a:t>may</a:t>
            </a:r>
            <a:r>
              <a:rPr lang="en-US" dirty="0"/>
              <a:t> make report to any law enforcement agency regardless of where the crime occurred</a:t>
            </a:r>
          </a:p>
          <a:p>
            <a:r>
              <a:rPr lang="en-US" dirty="0"/>
              <a:t>The agency receiving the report </a:t>
            </a:r>
            <a:r>
              <a:rPr lang="en-US" dirty="0">
                <a:solidFill>
                  <a:srgbClr val="FF0000"/>
                </a:solidFill>
              </a:rPr>
              <a:t>must</a:t>
            </a:r>
            <a:r>
              <a:rPr lang="en-US" dirty="0"/>
              <a:t> initiate an investigation of the facts</a:t>
            </a:r>
          </a:p>
          <a:p>
            <a:r>
              <a:rPr lang="en-US" dirty="0"/>
              <a:t>The receiving agency </a:t>
            </a:r>
            <a:r>
              <a:rPr lang="en-US" dirty="0">
                <a:solidFill>
                  <a:srgbClr val="FF0000"/>
                </a:solidFill>
              </a:rPr>
              <a:t>must</a:t>
            </a:r>
            <a:r>
              <a:rPr lang="en-US" dirty="0"/>
              <a:t> refer the matter to the appropriate jurisdiction along with a summary of the investigation</a:t>
            </a:r>
          </a:p>
        </p:txBody>
      </p:sp>
    </p:spTree>
    <p:extLst>
      <p:ext uri="{BB962C8B-B14F-4D97-AF65-F5344CB8AC3E}">
        <p14:creationId xmlns:p14="http://schemas.microsoft.com/office/powerpoint/2010/main" val="1753818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2865-331A-4164-B1BC-1B89A73002AB}"/>
              </a:ext>
            </a:extLst>
          </p:cNvPr>
          <p:cNvSpPr>
            <a:spLocks noGrp="1"/>
          </p:cNvSpPr>
          <p:nvPr>
            <p:ph type="title"/>
          </p:nvPr>
        </p:nvSpPr>
        <p:spPr/>
        <p:txBody>
          <a:bodyPr/>
          <a:lstStyle/>
          <a:p>
            <a:r>
              <a:rPr lang="en-US" dirty="0"/>
              <a:t>Sexual Assault Reporting</a:t>
            </a:r>
            <a:br>
              <a:rPr lang="en-US" dirty="0"/>
            </a:br>
            <a:r>
              <a:rPr lang="en-US" dirty="0"/>
              <a:t>cont’d</a:t>
            </a:r>
          </a:p>
        </p:txBody>
      </p:sp>
      <p:sp>
        <p:nvSpPr>
          <p:cNvPr id="3" name="Content Placeholder 2">
            <a:extLst>
              <a:ext uri="{FF2B5EF4-FFF2-40B4-BE49-F238E27FC236}">
                <a16:creationId xmlns:a16="http://schemas.microsoft.com/office/drawing/2014/main" id="{3DE35AE0-8534-4311-A9FA-B7C2F33493EC}"/>
              </a:ext>
            </a:extLst>
          </p:cNvPr>
          <p:cNvSpPr>
            <a:spLocks noGrp="1"/>
          </p:cNvSpPr>
          <p:nvPr>
            <p:ph idx="1"/>
          </p:nvPr>
        </p:nvSpPr>
        <p:spPr/>
        <p:txBody>
          <a:bodyPr/>
          <a:lstStyle/>
          <a:p>
            <a:r>
              <a:rPr lang="en-US" dirty="0"/>
              <a:t>If report is referred to another law enforcement agency, it will </a:t>
            </a:r>
            <a:r>
              <a:rPr lang="en-US" u="sng" dirty="0"/>
              <a:t>not</a:t>
            </a:r>
            <a:r>
              <a:rPr lang="en-US" dirty="0"/>
              <a:t> need to be included in crime statistics for the referring agency</a:t>
            </a:r>
          </a:p>
          <a:p>
            <a:r>
              <a:rPr lang="en-US" dirty="0"/>
              <a:t>The referring agency </a:t>
            </a:r>
            <a:r>
              <a:rPr lang="en-US" dirty="0">
                <a:solidFill>
                  <a:srgbClr val="FF0000"/>
                </a:solidFill>
              </a:rPr>
              <a:t>must</a:t>
            </a:r>
            <a:r>
              <a:rPr lang="en-US" dirty="0"/>
              <a:t> confirm the referral to the appropriate jurisdiction investigation</a:t>
            </a:r>
          </a:p>
        </p:txBody>
      </p:sp>
    </p:spTree>
    <p:extLst>
      <p:ext uri="{BB962C8B-B14F-4D97-AF65-F5344CB8AC3E}">
        <p14:creationId xmlns:p14="http://schemas.microsoft.com/office/powerpoint/2010/main" val="387430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DA087E-0AB2-48AD-BE89-70159BE9C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7029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A6A6-72ED-4F36-A883-3B0323788B45}"/>
              </a:ext>
            </a:extLst>
          </p:cNvPr>
          <p:cNvSpPr>
            <a:spLocks noGrp="1"/>
          </p:cNvSpPr>
          <p:nvPr>
            <p:ph type="title"/>
          </p:nvPr>
        </p:nvSpPr>
        <p:spPr/>
        <p:txBody>
          <a:bodyPr/>
          <a:lstStyle/>
          <a:p>
            <a:r>
              <a:rPr lang="en-US" dirty="0"/>
              <a:t>Predatory Offender Registration</a:t>
            </a:r>
            <a:br>
              <a:rPr lang="en-US" dirty="0"/>
            </a:br>
            <a:r>
              <a:rPr lang="en-US" dirty="0"/>
              <a:t>243.166</a:t>
            </a:r>
          </a:p>
        </p:txBody>
      </p:sp>
      <p:sp>
        <p:nvSpPr>
          <p:cNvPr id="3" name="Content Placeholder 2">
            <a:extLst>
              <a:ext uri="{FF2B5EF4-FFF2-40B4-BE49-F238E27FC236}">
                <a16:creationId xmlns:a16="http://schemas.microsoft.com/office/drawing/2014/main" id="{0854F52F-220C-42B1-A465-80A8C971CA63}"/>
              </a:ext>
            </a:extLst>
          </p:cNvPr>
          <p:cNvSpPr>
            <a:spLocks noGrp="1"/>
          </p:cNvSpPr>
          <p:nvPr>
            <p:ph idx="1"/>
          </p:nvPr>
        </p:nvSpPr>
        <p:spPr/>
        <p:txBody>
          <a:bodyPr/>
          <a:lstStyle/>
          <a:p>
            <a:r>
              <a:rPr lang="en-US" dirty="0"/>
              <a:t>Law enforcement </a:t>
            </a:r>
            <a:r>
              <a:rPr lang="en-US" dirty="0">
                <a:solidFill>
                  <a:srgbClr val="FF0000"/>
                </a:solidFill>
              </a:rPr>
              <a:t>shall</a:t>
            </a:r>
            <a:r>
              <a:rPr lang="en-US" dirty="0"/>
              <a:t> notify defendant of the need to register if not done by the court or corrections agent</a:t>
            </a:r>
          </a:p>
          <a:p>
            <a:r>
              <a:rPr lang="en-US" dirty="0"/>
              <a:t>Registration includes DNA sample and fingerprints</a:t>
            </a:r>
          </a:p>
          <a:p>
            <a:r>
              <a:rPr lang="en-US" dirty="0"/>
              <a:t>Registration information includes all telephone numbers – work, school, home, and cell phone</a:t>
            </a:r>
          </a:p>
          <a:p>
            <a:r>
              <a:rPr lang="en-US" dirty="0"/>
              <a:t>Vehicle license plate tab expiration year</a:t>
            </a:r>
          </a:p>
        </p:txBody>
      </p:sp>
    </p:spTree>
    <p:extLst>
      <p:ext uri="{BB962C8B-B14F-4D97-AF65-F5344CB8AC3E}">
        <p14:creationId xmlns:p14="http://schemas.microsoft.com/office/powerpoint/2010/main" val="1814196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A6A6-72ED-4F36-A883-3B0323788B45}"/>
              </a:ext>
            </a:extLst>
          </p:cNvPr>
          <p:cNvSpPr>
            <a:spLocks noGrp="1"/>
          </p:cNvSpPr>
          <p:nvPr>
            <p:ph type="title"/>
          </p:nvPr>
        </p:nvSpPr>
        <p:spPr/>
        <p:txBody>
          <a:bodyPr/>
          <a:lstStyle/>
          <a:p>
            <a:r>
              <a:rPr lang="en-US" dirty="0"/>
              <a:t>Predatory Offender Registration</a:t>
            </a:r>
            <a:br>
              <a:rPr lang="en-US" dirty="0"/>
            </a:br>
            <a:r>
              <a:rPr lang="en-US" dirty="0"/>
              <a:t>243.166</a:t>
            </a:r>
          </a:p>
        </p:txBody>
      </p:sp>
      <p:sp>
        <p:nvSpPr>
          <p:cNvPr id="3" name="Content Placeholder 2">
            <a:extLst>
              <a:ext uri="{FF2B5EF4-FFF2-40B4-BE49-F238E27FC236}">
                <a16:creationId xmlns:a16="http://schemas.microsoft.com/office/drawing/2014/main" id="{0854F52F-220C-42B1-A465-80A8C971CA63}"/>
              </a:ext>
            </a:extLst>
          </p:cNvPr>
          <p:cNvSpPr>
            <a:spLocks noGrp="1"/>
          </p:cNvSpPr>
          <p:nvPr>
            <p:ph idx="1"/>
          </p:nvPr>
        </p:nvSpPr>
        <p:spPr/>
        <p:txBody>
          <a:bodyPr/>
          <a:lstStyle/>
          <a:p>
            <a:r>
              <a:rPr lang="en-US" dirty="0"/>
              <a:t>Interference with Privacy (Surreptitious Intrusion) – 609.746, </a:t>
            </a:r>
            <a:r>
              <a:rPr lang="en-US" dirty="0" err="1"/>
              <a:t>subd</a:t>
            </a:r>
            <a:r>
              <a:rPr lang="en-US" dirty="0"/>
              <a:t>. 1(f), added to list</a:t>
            </a:r>
          </a:p>
          <a:p>
            <a:endParaRPr lang="en-US" dirty="0"/>
          </a:p>
          <a:p>
            <a:r>
              <a:rPr lang="en-US" dirty="0"/>
              <a:t>Now all listed offenses requiring registration include attempts, aid and abet, or conspiracy and </a:t>
            </a:r>
            <a:r>
              <a:rPr lang="en-US" i="1" dirty="0">
                <a:solidFill>
                  <a:srgbClr val="FF0000"/>
                </a:solidFill>
              </a:rPr>
              <a:t>any other offense arising out of the same set of circumstances</a:t>
            </a:r>
          </a:p>
          <a:p>
            <a:endParaRPr lang="en-US" dirty="0"/>
          </a:p>
        </p:txBody>
      </p:sp>
    </p:spTree>
    <p:extLst>
      <p:ext uri="{BB962C8B-B14F-4D97-AF65-F5344CB8AC3E}">
        <p14:creationId xmlns:p14="http://schemas.microsoft.com/office/powerpoint/2010/main" val="345313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A6A6-72ED-4F36-A883-3B0323788B45}"/>
              </a:ext>
            </a:extLst>
          </p:cNvPr>
          <p:cNvSpPr>
            <a:spLocks noGrp="1"/>
          </p:cNvSpPr>
          <p:nvPr>
            <p:ph type="title"/>
          </p:nvPr>
        </p:nvSpPr>
        <p:spPr/>
        <p:txBody>
          <a:bodyPr/>
          <a:lstStyle/>
          <a:p>
            <a:r>
              <a:rPr lang="en-US" dirty="0"/>
              <a:t>Predatory Offender Registration </a:t>
            </a:r>
            <a:br>
              <a:rPr lang="en-US" dirty="0"/>
            </a:br>
            <a:r>
              <a:rPr lang="en-US" dirty="0"/>
              <a:t>cont’d</a:t>
            </a:r>
          </a:p>
        </p:txBody>
      </p:sp>
      <p:sp>
        <p:nvSpPr>
          <p:cNvPr id="3" name="Content Placeholder 2">
            <a:extLst>
              <a:ext uri="{FF2B5EF4-FFF2-40B4-BE49-F238E27FC236}">
                <a16:creationId xmlns:a16="http://schemas.microsoft.com/office/drawing/2014/main" id="{0854F52F-220C-42B1-A465-80A8C971CA63}"/>
              </a:ext>
            </a:extLst>
          </p:cNvPr>
          <p:cNvSpPr>
            <a:spLocks noGrp="1"/>
          </p:cNvSpPr>
          <p:nvPr>
            <p:ph idx="1"/>
          </p:nvPr>
        </p:nvSpPr>
        <p:spPr/>
        <p:txBody>
          <a:bodyPr/>
          <a:lstStyle/>
          <a:p>
            <a:r>
              <a:rPr lang="en-US" dirty="0"/>
              <a:t>Criminal violation if:</a:t>
            </a:r>
          </a:p>
          <a:p>
            <a:pPr lvl="1"/>
            <a:r>
              <a:rPr lang="en-US" dirty="0"/>
              <a:t>Defendant was given notice</a:t>
            </a:r>
          </a:p>
          <a:p>
            <a:pPr lvl="1"/>
            <a:endParaRPr lang="en-US" dirty="0"/>
          </a:p>
          <a:p>
            <a:pPr lvl="1"/>
            <a:r>
              <a:rPr lang="en-US" dirty="0"/>
              <a:t>Knows, or </a:t>
            </a:r>
            <a:r>
              <a:rPr lang="en-US" u="sng" dirty="0"/>
              <a:t>reasonably should know</a:t>
            </a:r>
            <a:r>
              <a:rPr lang="en-US" dirty="0"/>
              <a:t>, of duty to register</a:t>
            </a:r>
          </a:p>
          <a:p>
            <a:pPr lvl="1"/>
            <a:endParaRPr lang="en-US" dirty="0"/>
          </a:p>
          <a:p>
            <a:pPr lvl="1"/>
            <a:r>
              <a:rPr lang="en-US" dirty="0"/>
              <a:t>Knowingly </a:t>
            </a:r>
            <a:r>
              <a:rPr lang="en-US" u="sng" dirty="0"/>
              <a:t>commits an act or fails to fulfill a registration requirement that</a:t>
            </a:r>
            <a:r>
              <a:rPr lang="en-US" dirty="0"/>
              <a:t> violates the registration provisions</a:t>
            </a:r>
          </a:p>
        </p:txBody>
      </p:sp>
    </p:spTree>
    <p:extLst>
      <p:ext uri="{BB962C8B-B14F-4D97-AF65-F5344CB8AC3E}">
        <p14:creationId xmlns:p14="http://schemas.microsoft.com/office/powerpoint/2010/main" val="208383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B6184-CB4C-4C38-BA39-73892F2FA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 y="444500"/>
            <a:ext cx="9080500" cy="5969000"/>
          </a:xfrm>
          <a:prstGeom prst="rect">
            <a:avLst/>
          </a:prstGeom>
        </p:spPr>
      </p:pic>
    </p:spTree>
    <p:extLst>
      <p:ext uri="{BB962C8B-B14F-4D97-AF65-F5344CB8AC3E}">
        <p14:creationId xmlns:p14="http://schemas.microsoft.com/office/powerpoint/2010/main" val="220311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0F83-E14D-4153-9E4B-99D3AB994EBF}"/>
              </a:ext>
            </a:extLst>
          </p:cNvPr>
          <p:cNvSpPr>
            <a:spLocks noGrp="1"/>
          </p:cNvSpPr>
          <p:nvPr>
            <p:ph type="title"/>
          </p:nvPr>
        </p:nvSpPr>
        <p:spPr>
          <a:xfrm>
            <a:off x="457200" y="731837"/>
            <a:ext cx="8229600" cy="1143000"/>
          </a:xfrm>
        </p:spPr>
        <p:txBody>
          <a:bodyPr/>
          <a:lstStyle/>
          <a:p>
            <a:r>
              <a:rPr lang="en-US" dirty="0"/>
              <a:t>Predatory Offender Driver’s License Photo</a:t>
            </a:r>
            <a:br>
              <a:rPr lang="en-US" dirty="0"/>
            </a:br>
            <a:r>
              <a:rPr lang="en-US" dirty="0"/>
              <a:t>171.07, </a:t>
            </a:r>
            <a:r>
              <a:rPr lang="en-US" dirty="0" err="1"/>
              <a:t>subd</a:t>
            </a:r>
            <a:r>
              <a:rPr lang="en-US" dirty="0"/>
              <a:t>. 1a</a:t>
            </a:r>
          </a:p>
        </p:txBody>
      </p:sp>
      <p:sp>
        <p:nvSpPr>
          <p:cNvPr id="3" name="Content Placeholder 2">
            <a:extLst>
              <a:ext uri="{FF2B5EF4-FFF2-40B4-BE49-F238E27FC236}">
                <a16:creationId xmlns:a16="http://schemas.microsoft.com/office/drawing/2014/main" id="{D08ADAB5-5536-4572-8F3B-FDB7FEBD8586}"/>
              </a:ext>
            </a:extLst>
          </p:cNvPr>
          <p:cNvSpPr>
            <a:spLocks noGrp="1"/>
          </p:cNvSpPr>
          <p:nvPr>
            <p:ph idx="1"/>
          </p:nvPr>
        </p:nvSpPr>
        <p:spPr>
          <a:xfrm>
            <a:off x="457200" y="2438400"/>
            <a:ext cx="8229600" cy="4525963"/>
          </a:xfrm>
        </p:spPr>
        <p:txBody>
          <a:bodyPr/>
          <a:lstStyle/>
          <a:p>
            <a:r>
              <a:rPr lang="en-US" dirty="0"/>
              <a:t>Criminal justice agencies may access driver’s license photo of predatory offenders to assist in locating those required to register</a:t>
            </a:r>
          </a:p>
          <a:p>
            <a:endParaRPr lang="en-US" dirty="0"/>
          </a:p>
          <a:p>
            <a:r>
              <a:rPr lang="en-US" dirty="0"/>
              <a:t>Previously private data</a:t>
            </a:r>
          </a:p>
        </p:txBody>
      </p:sp>
    </p:spTree>
    <p:extLst>
      <p:ext uri="{BB962C8B-B14F-4D97-AF65-F5344CB8AC3E}">
        <p14:creationId xmlns:p14="http://schemas.microsoft.com/office/powerpoint/2010/main" val="6392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DC0E2-6592-44C4-8F25-269185E8C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9" y="1523997"/>
            <a:ext cx="4724401" cy="4724401"/>
          </a:xfrm>
          <a:prstGeom prst="rect">
            <a:avLst/>
          </a:prstGeom>
        </p:spPr>
      </p:pic>
      <p:sp>
        <p:nvSpPr>
          <p:cNvPr id="4" name="Title 3">
            <a:extLst>
              <a:ext uri="{FF2B5EF4-FFF2-40B4-BE49-F238E27FC236}">
                <a16:creationId xmlns:a16="http://schemas.microsoft.com/office/drawing/2014/main" id="{A259B252-68D9-49E3-9681-6C8DE84C0421}"/>
              </a:ext>
            </a:extLst>
          </p:cNvPr>
          <p:cNvSpPr>
            <a:spLocks noGrp="1"/>
          </p:cNvSpPr>
          <p:nvPr>
            <p:ph type="title"/>
          </p:nvPr>
        </p:nvSpPr>
        <p:spPr/>
        <p:txBody>
          <a:bodyPr/>
          <a:lstStyle/>
          <a:p>
            <a:r>
              <a:rPr lang="en-US" dirty="0"/>
              <a:t>Evidence of Conduct –</a:t>
            </a:r>
            <a:br>
              <a:rPr lang="en-US" dirty="0"/>
            </a:br>
            <a:r>
              <a:rPr lang="en-US" dirty="0"/>
              <a:t>634.20</a:t>
            </a:r>
          </a:p>
        </p:txBody>
      </p:sp>
      <p:sp>
        <p:nvSpPr>
          <p:cNvPr id="5" name="Content Placeholder 4">
            <a:extLst>
              <a:ext uri="{FF2B5EF4-FFF2-40B4-BE49-F238E27FC236}">
                <a16:creationId xmlns:a16="http://schemas.microsoft.com/office/drawing/2014/main" id="{32B9275E-2B3D-4384-82DF-457AEDE511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19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1F465B-1393-4E8F-A5F4-69F8D255AB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 y="103909"/>
            <a:ext cx="9144000" cy="6650182"/>
          </a:xfrm>
          <a:prstGeom prst="rect">
            <a:avLst/>
          </a:prstGeom>
        </p:spPr>
      </p:pic>
    </p:spTree>
    <p:extLst>
      <p:ext uri="{BB962C8B-B14F-4D97-AF65-F5344CB8AC3E}">
        <p14:creationId xmlns:p14="http://schemas.microsoft.com/office/powerpoint/2010/main" val="4122563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59B252-68D9-49E3-9681-6C8DE84C0421}"/>
              </a:ext>
            </a:extLst>
          </p:cNvPr>
          <p:cNvSpPr>
            <a:spLocks noGrp="1"/>
          </p:cNvSpPr>
          <p:nvPr>
            <p:ph type="title"/>
          </p:nvPr>
        </p:nvSpPr>
        <p:spPr/>
        <p:txBody>
          <a:bodyPr/>
          <a:lstStyle/>
          <a:p>
            <a:r>
              <a:rPr lang="en-US" dirty="0"/>
              <a:t>Evidence of Conduct –</a:t>
            </a:r>
            <a:br>
              <a:rPr lang="en-US" dirty="0"/>
            </a:br>
            <a:r>
              <a:rPr lang="en-US" dirty="0"/>
              <a:t>634.20</a:t>
            </a:r>
          </a:p>
        </p:txBody>
      </p:sp>
      <p:sp>
        <p:nvSpPr>
          <p:cNvPr id="5" name="Content Placeholder 4">
            <a:extLst>
              <a:ext uri="{FF2B5EF4-FFF2-40B4-BE49-F238E27FC236}">
                <a16:creationId xmlns:a16="http://schemas.microsoft.com/office/drawing/2014/main" id="{32B9275E-2B3D-4384-82DF-457AEDE51117}"/>
              </a:ext>
            </a:extLst>
          </p:cNvPr>
          <p:cNvSpPr>
            <a:spLocks noGrp="1"/>
          </p:cNvSpPr>
          <p:nvPr>
            <p:ph idx="1"/>
          </p:nvPr>
        </p:nvSpPr>
        <p:spPr>
          <a:xfrm>
            <a:off x="457200" y="1905000"/>
            <a:ext cx="8229600" cy="4525963"/>
          </a:xfrm>
        </p:spPr>
        <p:txBody>
          <a:bodyPr/>
          <a:lstStyle/>
          <a:p>
            <a:r>
              <a:rPr lang="en-US" dirty="0"/>
              <a:t>Evidence of domestic conduct by the accused against the victim admissible at trial</a:t>
            </a:r>
          </a:p>
          <a:p>
            <a:endParaRPr lang="en-US" dirty="0"/>
          </a:p>
          <a:p>
            <a:r>
              <a:rPr lang="en-US" dirty="0"/>
              <a:t>“Domestic conduct” amended to include Violation of Domestic Abuse No Contact Order </a:t>
            </a:r>
          </a:p>
        </p:txBody>
      </p:sp>
    </p:spTree>
    <p:extLst>
      <p:ext uri="{BB962C8B-B14F-4D97-AF65-F5344CB8AC3E}">
        <p14:creationId xmlns:p14="http://schemas.microsoft.com/office/powerpoint/2010/main" val="131213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7FA94-3689-4CB6-9B27-7319E7E8D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1420008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194B-EC59-4756-ACE1-C3571D06B2DB}"/>
              </a:ext>
            </a:extLst>
          </p:cNvPr>
          <p:cNvSpPr>
            <a:spLocks noGrp="1"/>
          </p:cNvSpPr>
          <p:nvPr>
            <p:ph type="title"/>
          </p:nvPr>
        </p:nvSpPr>
        <p:spPr/>
        <p:txBody>
          <a:bodyPr/>
          <a:lstStyle/>
          <a:p>
            <a:r>
              <a:rPr lang="en-US" dirty="0"/>
              <a:t>Opioid Limit</a:t>
            </a:r>
            <a:br>
              <a:rPr lang="en-US" dirty="0"/>
            </a:br>
            <a:r>
              <a:rPr lang="en-US" dirty="0"/>
              <a:t>152.11</a:t>
            </a:r>
          </a:p>
        </p:txBody>
      </p:sp>
      <p:sp>
        <p:nvSpPr>
          <p:cNvPr id="3" name="Content Placeholder 2">
            <a:extLst>
              <a:ext uri="{FF2B5EF4-FFF2-40B4-BE49-F238E27FC236}">
                <a16:creationId xmlns:a16="http://schemas.microsoft.com/office/drawing/2014/main" id="{9A52C545-62CA-4B4A-83B5-ACB5FDD166C0}"/>
              </a:ext>
            </a:extLst>
          </p:cNvPr>
          <p:cNvSpPr>
            <a:spLocks noGrp="1"/>
          </p:cNvSpPr>
          <p:nvPr>
            <p:ph idx="1"/>
          </p:nvPr>
        </p:nvSpPr>
        <p:spPr/>
        <p:txBody>
          <a:bodyPr/>
          <a:lstStyle/>
          <a:p>
            <a:r>
              <a:rPr lang="en-US" dirty="0"/>
              <a:t>No prescription for opiate or narcotic pain reliever may be initially dispensed for more than </a:t>
            </a:r>
            <a:r>
              <a:rPr lang="en-US" dirty="0">
                <a:solidFill>
                  <a:srgbClr val="FF0000"/>
                </a:solidFill>
              </a:rPr>
              <a:t>30</a:t>
            </a:r>
            <a:r>
              <a:rPr lang="en-US" dirty="0"/>
              <a:t> days</a:t>
            </a:r>
          </a:p>
          <a:p>
            <a:r>
              <a:rPr lang="en-US" dirty="0"/>
              <a:t>No prescription refill may be dispensed for more than </a:t>
            </a:r>
            <a:r>
              <a:rPr lang="en-US" dirty="0">
                <a:solidFill>
                  <a:srgbClr val="FF0000"/>
                </a:solidFill>
              </a:rPr>
              <a:t>30</a:t>
            </a:r>
            <a:r>
              <a:rPr lang="en-US" dirty="0"/>
              <a:t> days</a:t>
            </a:r>
          </a:p>
          <a:p>
            <a:r>
              <a:rPr lang="en-US" dirty="0"/>
              <a:t>When refills expire, so does prescription </a:t>
            </a:r>
          </a:p>
          <a:p>
            <a:r>
              <a:rPr lang="en-US" dirty="0"/>
              <a:t>New prescription required for extended prescription therapy</a:t>
            </a:r>
          </a:p>
        </p:txBody>
      </p:sp>
    </p:spTree>
    <p:extLst>
      <p:ext uri="{BB962C8B-B14F-4D97-AF65-F5344CB8AC3E}">
        <p14:creationId xmlns:p14="http://schemas.microsoft.com/office/powerpoint/2010/main" val="1542074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MPj04371950000[1]"/>
          <p:cNvPicPr>
            <a:picLocks noChangeAspect="1" noChangeArrowheads="1"/>
          </p:cNvPicPr>
          <p:nvPr/>
        </p:nvPicPr>
        <p:blipFill>
          <a:blip r:embed="rId2" cstate="print"/>
          <a:srcRect/>
          <a:stretch>
            <a:fillRect/>
          </a:stretch>
        </p:blipFill>
        <p:spPr bwMode="auto">
          <a:xfrm>
            <a:off x="1066800" y="228600"/>
            <a:ext cx="6407150" cy="6400800"/>
          </a:xfrm>
          <a:prstGeom prst="rect">
            <a:avLst/>
          </a:prstGeom>
          <a:noFill/>
          <a:ln w="9525">
            <a:noFill/>
            <a:miter lim="800000"/>
            <a:headEnd/>
            <a:tailEnd/>
          </a:ln>
        </p:spPr>
      </p:pic>
      <p:sp>
        <p:nvSpPr>
          <p:cNvPr id="4" name="Rectangle 3"/>
          <p:cNvSpPr/>
          <p:nvPr/>
        </p:nvSpPr>
        <p:spPr>
          <a:xfrm>
            <a:off x="22412" y="152400"/>
            <a:ext cx="9074984" cy="1015663"/>
          </a:xfrm>
          <a:prstGeom prst="rect">
            <a:avLst/>
          </a:prstGeom>
        </p:spPr>
        <p:txBody>
          <a:bodyPr wrap="none">
            <a:spAutoFit/>
          </a:bodyPr>
          <a:lstStyle/>
          <a:p>
            <a:pPr algn="ctr"/>
            <a:r>
              <a:rPr lang="en-US" sz="6000" b="1" dirty="0">
                <a:ln w="18000">
                  <a:solidFill>
                    <a:schemeClr val="bg1"/>
                  </a:solidFill>
                  <a:prstDash val="solid"/>
                  <a:miter lim="800000"/>
                </a:ln>
                <a:effectLst>
                  <a:outerShdw blurRad="25500" dist="23000" dir="7020000" algn="tl">
                    <a:srgbClr val="000000">
                      <a:alpha val="50000"/>
                    </a:srgbClr>
                  </a:outerShdw>
                </a:effectLst>
              </a:rPr>
              <a:t>Traffic and Vehicle Laws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wi">
            <a:extLst>
              <a:ext uri="{FF2B5EF4-FFF2-40B4-BE49-F238E27FC236}">
                <a16:creationId xmlns:a16="http://schemas.microsoft.com/office/drawing/2014/main" id="{D5E35A29-52C5-4E2E-A4B7-974BC18F0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34" y="842912"/>
            <a:ext cx="7664966" cy="510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84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EA-8674-4A0D-A265-3F1F4BD32005}"/>
              </a:ext>
            </a:extLst>
          </p:cNvPr>
          <p:cNvSpPr>
            <a:spLocks noGrp="1"/>
          </p:cNvSpPr>
          <p:nvPr>
            <p:ph type="title"/>
          </p:nvPr>
        </p:nvSpPr>
        <p:spPr/>
        <p:txBody>
          <a:bodyPr/>
          <a:lstStyle/>
          <a:p>
            <a:r>
              <a:rPr lang="en-US" dirty="0"/>
              <a:t>First Degree DWI – Priors</a:t>
            </a:r>
            <a:br>
              <a:rPr lang="en-US" dirty="0"/>
            </a:br>
            <a:r>
              <a:rPr lang="en-US" dirty="0"/>
              <a:t>169A.24, </a:t>
            </a:r>
            <a:r>
              <a:rPr lang="en-US" dirty="0" err="1"/>
              <a:t>subd</a:t>
            </a:r>
            <a:r>
              <a:rPr lang="en-US" dirty="0"/>
              <a:t>. 1(3)(iv)</a:t>
            </a:r>
          </a:p>
        </p:txBody>
      </p:sp>
      <p:sp>
        <p:nvSpPr>
          <p:cNvPr id="3" name="Content Placeholder 2">
            <a:extLst>
              <a:ext uri="{FF2B5EF4-FFF2-40B4-BE49-F238E27FC236}">
                <a16:creationId xmlns:a16="http://schemas.microsoft.com/office/drawing/2014/main" id="{CC41FE3A-6E9A-46AA-83AE-27D3A3762785}"/>
              </a:ext>
            </a:extLst>
          </p:cNvPr>
          <p:cNvSpPr>
            <a:spLocks noGrp="1"/>
          </p:cNvSpPr>
          <p:nvPr>
            <p:ph idx="1"/>
          </p:nvPr>
        </p:nvSpPr>
        <p:spPr/>
        <p:txBody>
          <a:bodyPr/>
          <a:lstStyle/>
          <a:p>
            <a:r>
              <a:rPr lang="en-US" dirty="0"/>
              <a:t>First Degree enhancement </a:t>
            </a:r>
            <a:r>
              <a:rPr lang="en-US" dirty="0">
                <a:solidFill>
                  <a:srgbClr val="FF0000"/>
                </a:solidFill>
              </a:rPr>
              <a:t>currently </a:t>
            </a:r>
            <a:r>
              <a:rPr lang="en-US" dirty="0"/>
              <a:t>includes prior </a:t>
            </a:r>
            <a:r>
              <a:rPr lang="en-US" dirty="0">
                <a:solidFill>
                  <a:srgbClr val="FF0000"/>
                </a:solidFill>
              </a:rPr>
              <a:t>Minnesota</a:t>
            </a:r>
            <a:r>
              <a:rPr lang="en-US" dirty="0"/>
              <a:t> felony DWI conviction or felony Criminal Vehicular Operation (drugs or alcohol related) conviction</a:t>
            </a:r>
          </a:p>
          <a:p>
            <a:r>
              <a:rPr lang="en-US" u="sng" dirty="0"/>
              <a:t>New</a:t>
            </a:r>
            <a:r>
              <a:rPr lang="en-US" dirty="0"/>
              <a:t> law includes </a:t>
            </a:r>
            <a:r>
              <a:rPr lang="en-US" dirty="0">
                <a:solidFill>
                  <a:srgbClr val="FF0000"/>
                </a:solidFill>
              </a:rPr>
              <a:t>out of state </a:t>
            </a:r>
            <a:r>
              <a:rPr lang="en-US" dirty="0"/>
              <a:t>felony Criminal Vehicular Operation (drugs or alcohol related) convictions</a:t>
            </a:r>
          </a:p>
        </p:txBody>
      </p:sp>
    </p:spTree>
    <p:extLst>
      <p:ext uri="{BB962C8B-B14F-4D97-AF65-F5344CB8AC3E}">
        <p14:creationId xmlns:p14="http://schemas.microsoft.com/office/powerpoint/2010/main" val="768577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vehicle forfeiture in minnesota interlock">
            <a:extLst>
              <a:ext uri="{FF2B5EF4-FFF2-40B4-BE49-F238E27FC236}">
                <a16:creationId xmlns:a16="http://schemas.microsoft.com/office/drawing/2014/main" id="{A7A9899D-147E-42DB-89ED-E834A27A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67" y="1295400"/>
            <a:ext cx="796586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34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45DC-DBC1-4439-80DD-AEAD2E234439}"/>
              </a:ext>
            </a:extLst>
          </p:cNvPr>
          <p:cNvSpPr>
            <a:spLocks noGrp="1"/>
          </p:cNvSpPr>
          <p:nvPr>
            <p:ph type="title"/>
          </p:nvPr>
        </p:nvSpPr>
        <p:spPr/>
        <p:txBody>
          <a:bodyPr/>
          <a:lstStyle/>
          <a:p>
            <a:r>
              <a:rPr lang="en-US" dirty="0"/>
              <a:t>Interlock and Forfeiture</a:t>
            </a:r>
            <a:br>
              <a:rPr lang="en-US" dirty="0"/>
            </a:br>
            <a:r>
              <a:rPr lang="en-US" dirty="0"/>
              <a:t>169A.63, </a:t>
            </a:r>
            <a:r>
              <a:rPr lang="en-US" dirty="0" err="1"/>
              <a:t>subd</a:t>
            </a:r>
            <a:r>
              <a:rPr lang="en-US" dirty="0"/>
              <a:t>. 13 </a:t>
            </a:r>
          </a:p>
        </p:txBody>
      </p:sp>
      <p:sp>
        <p:nvSpPr>
          <p:cNvPr id="3" name="Content Placeholder 2">
            <a:extLst>
              <a:ext uri="{FF2B5EF4-FFF2-40B4-BE49-F238E27FC236}">
                <a16:creationId xmlns:a16="http://schemas.microsoft.com/office/drawing/2014/main" id="{2B0226D8-9E62-4FA8-9115-4A3618128035}"/>
              </a:ext>
            </a:extLst>
          </p:cNvPr>
          <p:cNvSpPr>
            <a:spLocks noGrp="1"/>
          </p:cNvSpPr>
          <p:nvPr>
            <p:ph idx="1"/>
          </p:nvPr>
        </p:nvSpPr>
        <p:spPr/>
        <p:txBody>
          <a:bodyPr/>
          <a:lstStyle/>
          <a:p>
            <a:r>
              <a:rPr lang="en-US" dirty="0"/>
              <a:t>If drinking driver becomes a participant in an ignition interlock program, vehicle </a:t>
            </a:r>
            <a:r>
              <a:rPr lang="en-US" i="1" dirty="0">
                <a:solidFill>
                  <a:srgbClr val="FF0000"/>
                </a:solidFill>
              </a:rPr>
              <a:t>must</a:t>
            </a:r>
            <a:r>
              <a:rPr lang="en-US" dirty="0">
                <a:solidFill>
                  <a:srgbClr val="FF0000"/>
                </a:solidFill>
              </a:rPr>
              <a:t> </a:t>
            </a:r>
            <a:r>
              <a:rPr lang="en-US" dirty="0"/>
              <a:t>be returned to driver, and </a:t>
            </a:r>
          </a:p>
          <a:p>
            <a:endParaRPr lang="en-US" dirty="0"/>
          </a:p>
          <a:p>
            <a:r>
              <a:rPr lang="en-US" dirty="0"/>
              <a:t>Forfeiture proceedings are stayed</a:t>
            </a:r>
          </a:p>
        </p:txBody>
      </p:sp>
    </p:spTree>
    <p:extLst>
      <p:ext uri="{BB962C8B-B14F-4D97-AF65-F5344CB8AC3E}">
        <p14:creationId xmlns:p14="http://schemas.microsoft.com/office/powerpoint/2010/main" val="767555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45DC-DBC1-4439-80DD-AEAD2E234439}"/>
              </a:ext>
            </a:extLst>
          </p:cNvPr>
          <p:cNvSpPr>
            <a:spLocks noGrp="1"/>
          </p:cNvSpPr>
          <p:nvPr>
            <p:ph type="title"/>
          </p:nvPr>
        </p:nvSpPr>
        <p:spPr/>
        <p:txBody>
          <a:bodyPr/>
          <a:lstStyle/>
          <a:p>
            <a:r>
              <a:rPr lang="en-US" dirty="0"/>
              <a:t>Interlock and Forfeiture</a:t>
            </a:r>
            <a:br>
              <a:rPr lang="en-US" dirty="0"/>
            </a:br>
            <a:r>
              <a:rPr lang="en-US" dirty="0"/>
              <a:t>cont’d</a:t>
            </a:r>
          </a:p>
        </p:txBody>
      </p:sp>
      <p:sp>
        <p:nvSpPr>
          <p:cNvPr id="3" name="Content Placeholder 2">
            <a:extLst>
              <a:ext uri="{FF2B5EF4-FFF2-40B4-BE49-F238E27FC236}">
                <a16:creationId xmlns:a16="http://schemas.microsoft.com/office/drawing/2014/main" id="{2B0226D8-9E62-4FA8-9115-4A3618128035}"/>
              </a:ext>
            </a:extLst>
          </p:cNvPr>
          <p:cNvSpPr>
            <a:spLocks noGrp="1"/>
          </p:cNvSpPr>
          <p:nvPr>
            <p:ph idx="1"/>
          </p:nvPr>
        </p:nvSpPr>
        <p:spPr/>
        <p:txBody>
          <a:bodyPr/>
          <a:lstStyle/>
          <a:p>
            <a:r>
              <a:rPr lang="en-US" dirty="0"/>
              <a:t>Vehicle may be </a:t>
            </a:r>
            <a:r>
              <a:rPr lang="en-US" dirty="0">
                <a:solidFill>
                  <a:srgbClr val="FF0000"/>
                </a:solidFill>
              </a:rPr>
              <a:t>seized</a:t>
            </a:r>
            <a:r>
              <a:rPr lang="en-US" dirty="0"/>
              <a:t> and the forfeiture proceedings </a:t>
            </a:r>
            <a:r>
              <a:rPr lang="en-US" dirty="0">
                <a:solidFill>
                  <a:srgbClr val="FF0000"/>
                </a:solidFill>
              </a:rPr>
              <a:t>continue</a:t>
            </a:r>
            <a:r>
              <a:rPr lang="en-US" dirty="0"/>
              <a:t> if:</a:t>
            </a:r>
          </a:p>
          <a:p>
            <a:pPr lvl="1"/>
            <a:r>
              <a:rPr lang="en-US" dirty="0"/>
              <a:t>Driver subsequently operates a motor vehicle and:</a:t>
            </a:r>
          </a:p>
          <a:p>
            <a:pPr lvl="2"/>
            <a:r>
              <a:rPr lang="en-US" dirty="0"/>
              <a:t>Commits a DUI or DUI-related offense</a:t>
            </a:r>
          </a:p>
          <a:p>
            <a:pPr lvl="2"/>
            <a:endParaRPr lang="en-US" dirty="0"/>
          </a:p>
          <a:p>
            <a:pPr lvl="2"/>
            <a:r>
              <a:rPr lang="en-US" dirty="0"/>
              <a:t>Bypasses or tampers with interlock</a:t>
            </a:r>
          </a:p>
          <a:p>
            <a:pPr lvl="2"/>
            <a:endParaRPr lang="en-US" dirty="0"/>
          </a:p>
          <a:p>
            <a:pPr lvl="2"/>
            <a:r>
              <a:rPr lang="en-US" dirty="0"/>
              <a:t>Drives without interlock</a:t>
            </a:r>
          </a:p>
          <a:p>
            <a:pPr marL="914400" lvl="2" indent="0">
              <a:buNone/>
            </a:pPr>
            <a:endParaRPr lang="en-US" dirty="0"/>
          </a:p>
          <a:p>
            <a:endParaRPr lang="en-US" dirty="0"/>
          </a:p>
        </p:txBody>
      </p:sp>
    </p:spTree>
    <p:extLst>
      <p:ext uri="{BB962C8B-B14F-4D97-AF65-F5344CB8AC3E}">
        <p14:creationId xmlns:p14="http://schemas.microsoft.com/office/powerpoint/2010/main" val="3209030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45DC-DBC1-4439-80DD-AEAD2E234439}"/>
              </a:ext>
            </a:extLst>
          </p:cNvPr>
          <p:cNvSpPr>
            <a:spLocks noGrp="1"/>
          </p:cNvSpPr>
          <p:nvPr>
            <p:ph type="title"/>
          </p:nvPr>
        </p:nvSpPr>
        <p:spPr/>
        <p:txBody>
          <a:bodyPr/>
          <a:lstStyle/>
          <a:p>
            <a:r>
              <a:rPr lang="en-US" dirty="0"/>
              <a:t>Interlock and Forfeiture</a:t>
            </a:r>
            <a:br>
              <a:rPr lang="en-US" dirty="0"/>
            </a:br>
            <a:r>
              <a:rPr lang="en-US" dirty="0"/>
              <a:t>cont’d</a:t>
            </a:r>
          </a:p>
        </p:txBody>
      </p:sp>
      <p:sp>
        <p:nvSpPr>
          <p:cNvPr id="3" name="Content Placeholder 2">
            <a:extLst>
              <a:ext uri="{FF2B5EF4-FFF2-40B4-BE49-F238E27FC236}">
                <a16:creationId xmlns:a16="http://schemas.microsoft.com/office/drawing/2014/main" id="{2B0226D8-9E62-4FA8-9115-4A3618128035}"/>
              </a:ext>
            </a:extLst>
          </p:cNvPr>
          <p:cNvSpPr>
            <a:spLocks noGrp="1"/>
          </p:cNvSpPr>
          <p:nvPr>
            <p:ph idx="1"/>
          </p:nvPr>
        </p:nvSpPr>
        <p:spPr/>
        <p:txBody>
          <a:bodyPr/>
          <a:lstStyle/>
          <a:p>
            <a:r>
              <a:rPr lang="en-US" dirty="0"/>
              <a:t>Vehicle may be seized and the forfeiture proceedings continue if:</a:t>
            </a:r>
          </a:p>
          <a:p>
            <a:pPr lvl="1"/>
            <a:r>
              <a:rPr lang="en-US" dirty="0"/>
              <a:t>Driver fails to participate in interlock program for more than 30 days </a:t>
            </a:r>
          </a:p>
          <a:p>
            <a:pPr lvl="1"/>
            <a:r>
              <a:rPr lang="en-US" dirty="0"/>
              <a:t>Driver fails to successfully complete the program </a:t>
            </a:r>
          </a:p>
          <a:p>
            <a:r>
              <a:rPr lang="en-US" dirty="0"/>
              <a:t>Applies to conduct occurring before driving privileges are restored or 3 years from offense date, whichever occurs latest</a:t>
            </a:r>
          </a:p>
        </p:txBody>
      </p:sp>
    </p:spTree>
    <p:extLst>
      <p:ext uri="{BB962C8B-B14F-4D97-AF65-F5344CB8AC3E}">
        <p14:creationId xmlns:p14="http://schemas.microsoft.com/office/powerpoint/2010/main" val="201899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764D-76B8-4C30-8E89-4B798C71D8D6}"/>
              </a:ext>
            </a:extLst>
          </p:cNvPr>
          <p:cNvSpPr>
            <a:spLocks noGrp="1"/>
          </p:cNvSpPr>
          <p:nvPr>
            <p:ph type="title"/>
          </p:nvPr>
        </p:nvSpPr>
        <p:spPr/>
        <p:txBody>
          <a:bodyPr/>
          <a:lstStyle/>
          <a:p>
            <a:r>
              <a:rPr lang="en-US" dirty="0"/>
              <a:t>“Work Together”</a:t>
            </a:r>
          </a:p>
        </p:txBody>
      </p:sp>
      <p:sp>
        <p:nvSpPr>
          <p:cNvPr id="3" name="Content Placeholder 2">
            <a:extLst>
              <a:ext uri="{FF2B5EF4-FFF2-40B4-BE49-F238E27FC236}">
                <a16:creationId xmlns:a16="http://schemas.microsoft.com/office/drawing/2014/main" id="{2F65503D-FC82-4FFE-8CB0-129FFDF7B1B4}"/>
              </a:ext>
            </a:extLst>
          </p:cNvPr>
          <p:cNvSpPr>
            <a:spLocks noGrp="1"/>
          </p:cNvSpPr>
          <p:nvPr>
            <p:ph idx="1"/>
          </p:nvPr>
        </p:nvSpPr>
        <p:spPr/>
        <p:txBody>
          <a:bodyPr/>
          <a:lstStyle/>
          <a:p>
            <a:r>
              <a:rPr lang="en-US" dirty="0"/>
              <a:t>Session begins – January 9, 2019</a:t>
            </a:r>
          </a:p>
          <a:p>
            <a:r>
              <a:rPr lang="en-US" dirty="0"/>
              <a:t>First bill presented to governor – March 5, 2019</a:t>
            </a:r>
          </a:p>
          <a:p>
            <a:r>
              <a:rPr lang="en-US" dirty="0"/>
              <a:t>78 bills signed into law</a:t>
            </a:r>
          </a:p>
          <a:p>
            <a:pPr lvl="1"/>
            <a:r>
              <a:rPr lang="en-US" dirty="0"/>
              <a:t>12 bills total in March and April</a:t>
            </a:r>
          </a:p>
          <a:p>
            <a:pPr lvl="1"/>
            <a:r>
              <a:rPr lang="en-US" dirty="0"/>
              <a:t>66 in May, including 13 during the special session</a:t>
            </a:r>
          </a:p>
        </p:txBody>
      </p:sp>
    </p:spTree>
    <p:extLst>
      <p:ext uri="{BB962C8B-B14F-4D97-AF65-F5344CB8AC3E}">
        <p14:creationId xmlns:p14="http://schemas.microsoft.com/office/powerpoint/2010/main" val="3945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45DC-DBC1-4439-80DD-AEAD2E234439}"/>
              </a:ext>
            </a:extLst>
          </p:cNvPr>
          <p:cNvSpPr>
            <a:spLocks noGrp="1"/>
          </p:cNvSpPr>
          <p:nvPr>
            <p:ph type="title"/>
          </p:nvPr>
        </p:nvSpPr>
        <p:spPr/>
        <p:txBody>
          <a:bodyPr/>
          <a:lstStyle/>
          <a:p>
            <a:r>
              <a:rPr lang="en-US" dirty="0"/>
              <a:t>Interlock and Forfeiture</a:t>
            </a:r>
            <a:br>
              <a:rPr lang="en-US" dirty="0"/>
            </a:br>
            <a:r>
              <a:rPr lang="en-US" dirty="0"/>
              <a:t>cont’d</a:t>
            </a:r>
          </a:p>
        </p:txBody>
      </p:sp>
      <p:sp>
        <p:nvSpPr>
          <p:cNvPr id="3" name="Content Placeholder 2">
            <a:extLst>
              <a:ext uri="{FF2B5EF4-FFF2-40B4-BE49-F238E27FC236}">
                <a16:creationId xmlns:a16="http://schemas.microsoft.com/office/drawing/2014/main" id="{2B0226D8-9E62-4FA8-9115-4A3618128035}"/>
              </a:ext>
            </a:extLst>
          </p:cNvPr>
          <p:cNvSpPr>
            <a:spLocks noGrp="1"/>
          </p:cNvSpPr>
          <p:nvPr>
            <p:ph idx="1"/>
          </p:nvPr>
        </p:nvSpPr>
        <p:spPr/>
        <p:txBody>
          <a:bodyPr/>
          <a:lstStyle/>
          <a:p>
            <a:r>
              <a:rPr lang="en-US" dirty="0"/>
              <a:t>Driver may be required to pay towing, seizure, and storage costs</a:t>
            </a:r>
          </a:p>
          <a:p>
            <a:r>
              <a:rPr lang="en-US" dirty="0"/>
              <a:t>Driver may be required to give security or post a bond equal to the value of the seized vehicle</a:t>
            </a:r>
          </a:p>
          <a:p>
            <a:pPr lvl="1"/>
            <a:r>
              <a:rPr lang="en-US" dirty="0"/>
              <a:t>Forfeiture proceedings against security or bond, not vehicle, if posted</a:t>
            </a:r>
          </a:p>
          <a:p>
            <a:pPr marL="0" indent="0">
              <a:buNone/>
            </a:pPr>
            <a:r>
              <a:rPr lang="en-US" dirty="0"/>
              <a:t> </a:t>
            </a:r>
          </a:p>
        </p:txBody>
      </p:sp>
    </p:spTree>
    <p:extLst>
      <p:ext uri="{BB962C8B-B14F-4D97-AF65-F5344CB8AC3E}">
        <p14:creationId xmlns:p14="http://schemas.microsoft.com/office/powerpoint/2010/main" val="1716742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45DC-DBC1-4439-80DD-AEAD2E234439}"/>
              </a:ext>
            </a:extLst>
          </p:cNvPr>
          <p:cNvSpPr>
            <a:spLocks noGrp="1"/>
          </p:cNvSpPr>
          <p:nvPr>
            <p:ph type="title"/>
          </p:nvPr>
        </p:nvSpPr>
        <p:spPr/>
        <p:txBody>
          <a:bodyPr/>
          <a:lstStyle/>
          <a:p>
            <a:r>
              <a:rPr lang="en-US" dirty="0"/>
              <a:t>Interlock and Forfeiture</a:t>
            </a:r>
            <a:br>
              <a:rPr lang="en-US" dirty="0"/>
            </a:br>
            <a:r>
              <a:rPr lang="en-US" dirty="0"/>
              <a:t>cont’d</a:t>
            </a:r>
          </a:p>
        </p:txBody>
      </p:sp>
      <p:sp>
        <p:nvSpPr>
          <p:cNvPr id="3" name="Content Placeholder 2">
            <a:extLst>
              <a:ext uri="{FF2B5EF4-FFF2-40B4-BE49-F238E27FC236}">
                <a16:creationId xmlns:a16="http://schemas.microsoft.com/office/drawing/2014/main" id="{2B0226D8-9E62-4FA8-9115-4A3618128035}"/>
              </a:ext>
            </a:extLst>
          </p:cNvPr>
          <p:cNvSpPr>
            <a:spLocks noGrp="1"/>
          </p:cNvSpPr>
          <p:nvPr>
            <p:ph idx="1"/>
          </p:nvPr>
        </p:nvSpPr>
        <p:spPr/>
        <p:txBody>
          <a:bodyPr/>
          <a:lstStyle/>
          <a:p>
            <a:r>
              <a:rPr lang="en-US" dirty="0"/>
              <a:t>If driver successfully completes the interlock program, forfeiture proceedings dismissed</a:t>
            </a:r>
          </a:p>
          <a:p>
            <a:r>
              <a:rPr lang="en-US" dirty="0"/>
              <a:t>If driver fails the interlock program, may still </a:t>
            </a:r>
            <a:r>
              <a:rPr lang="en-US"/>
              <a:t>contest forfeiture</a:t>
            </a:r>
            <a:endParaRPr lang="en-US" dirty="0"/>
          </a:p>
          <a:p>
            <a:pPr marL="0" indent="0">
              <a:buNone/>
            </a:pPr>
            <a:r>
              <a:rPr lang="en-US" dirty="0"/>
              <a:t> </a:t>
            </a:r>
          </a:p>
        </p:txBody>
      </p:sp>
    </p:spTree>
    <p:extLst>
      <p:ext uri="{BB962C8B-B14F-4D97-AF65-F5344CB8AC3E}">
        <p14:creationId xmlns:p14="http://schemas.microsoft.com/office/powerpoint/2010/main" val="2321656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045E73-A078-4ADD-9F70-9E47D0382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9207"/>
            <a:ext cx="9144000" cy="4039586"/>
          </a:xfrm>
          <a:prstGeom prst="rect">
            <a:avLst/>
          </a:prstGeom>
        </p:spPr>
      </p:pic>
    </p:spTree>
    <p:extLst>
      <p:ext uri="{BB962C8B-B14F-4D97-AF65-F5344CB8AC3E}">
        <p14:creationId xmlns:p14="http://schemas.microsoft.com/office/powerpoint/2010/main" val="1743058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67A4-D2FC-45B2-B3A4-687CB828B0F4}"/>
              </a:ext>
            </a:extLst>
          </p:cNvPr>
          <p:cNvSpPr>
            <a:spLocks noGrp="1"/>
          </p:cNvSpPr>
          <p:nvPr>
            <p:ph type="title"/>
          </p:nvPr>
        </p:nvSpPr>
        <p:spPr/>
        <p:txBody>
          <a:bodyPr/>
          <a:lstStyle/>
          <a:p>
            <a:r>
              <a:rPr lang="en-US" dirty="0"/>
              <a:t>Reckless/Careless Driving</a:t>
            </a:r>
            <a:br>
              <a:rPr lang="en-US" dirty="0"/>
            </a:br>
            <a:r>
              <a:rPr lang="en-US" dirty="0"/>
              <a:t>169.13, </a:t>
            </a:r>
            <a:r>
              <a:rPr lang="en-US" dirty="0" err="1"/>
              <a:t>subds</a:t>
            </a:r>
            <a:r>
              <a:rPr lang="en-US" dirty="0"/>
              <a:t>. 1 and 2</a:t>
            </a:r>
          </a:p>
        </p:txBody>
      </p:sp>
      <p:sp>
        <p:nvSpPr>
          <p:cNvPr id="3" name="Content Placeholder 2">
            <a:extLst>
              <a:ext uri="{FF2B5EF4-FFF2-40B4-BE49-F238E27FC236}">
                <a16:creationId xmlns:a16="http://schemas.microsoft.com/office/drawing/2014/main" id="{B61902AB-F60A-461A-B36B-E45CCF759BA0}"/>
              </a:ext>
            </a:extLst>
          </p:cNvPr>
          <p:cNvSpPr>
            <a:spLocks noGrp="1"/>
          </p:cNvSpPr>
          <p:nvPr>
            <p:ph idx="1"/>
          </p:nvPr>
        </p:nvSpPr>
        <p:spPr/>
        <p:txBody>
          <a:bodyPr/>
          <a:lstStyle/>
          <a:p>
            <a:r>
              <a:rPr lang="en-US" dirty="0"/>
              <a:t>Reckless:  A person who drives a motor vehicle </a:t>
            </a:r>
            <a:r>
              <a:rPr lang="en-US" u="sng" dirty="0"/>
              <a:t>or light rail transit vehicle</a:t>
            </a:r>
            <a:r>
              <a:rPr lang="en-US" dirty="0"/>
              <a:t> while aware of and consciously disregarding a substantial and unjustifiable risk that the driving may result in harm to another or another’s property</a:t>
            </a:r>
          </a:p>
          <a:p>
            <a:r>
              <a:rPr lang="en-US" dirty="0"/>
              <a:t>Misdemeanor </a:t>
            </a:r>
          </a:p>
          <a:p>
            <a:r>
              <a:rPr lang="en-US" dirty="0"/>
              <a:t>Gross misdemeanor, if result is great bodily harm or death</a:t>
            </a:r>
          </a:p>
        </p:txBody>
      </p:sp>
    </p:spTree>
    <p:extLst>
      <p:ext uri="{BB962C8B-B14F-4D97-AF65-F5344CB8AC3E}">
        <p14:creationId xmlns:p14="http://schemas.microsoft.com/office/powerpoint/2010/main" val="727955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67A4-D2FC-45B2-B3A4-687CB828B0F4}"/>
              </a:ext>
            </a:extLst>
          </p:cNvPr>
          <p:cNvSpPr>
            <a:spLocks noGrp="1"/>
          </p:cNvSpPr>
          <p:nvPr>
            <p:ph type="title"/>
          </p:nvPr>
        </p:nvSpPr>
        <p:spPr/>
        <p:txBody>
          <a:bodyPr/>
          <a:lstStyle/>
          <a:p>
            <a:r>
              <a:rPr lang="en-US" dirty="0"/>
              <a:t>Reckless/Careless Driving</a:t>
            </a:r>
            <a:br>
              <a:rPr lang="en-US" dirty="0"/>
            </a:br>
            <a:r>
              <a:rPr lang="en-US" dirty="0"/>
              <a:t>169.13, </a:t>
            </a:r>
            <a:r>
              <a:rPr lang="en-US" dirty="0" err="1"/>
              <a:t>subds</a:t>
            </a:r>
            <a:r>
              <a:rPr lang="en-US" dirty="0"/>
              <a:t>. 1 and 2</a:t>
            </a:r>
          </a:p>
        </p:txBody>
      </p:sp>
      <p:sp>
        <p:nvSpPr>
          <p:cNvPr id="3" name="Content Placeholder 2">
            <a:extLst>
              <a:ext uri="{FF2B5EF4-FFF2-40B4-BE49-F238E27FC236}">
                <a16:creationId xmlns:a16="http://schemas.microsoft.com/office/drawing/2014/main" id="{B61902AB-F60A-461A-B36B-E45CCF759BA0}"/>
              </a:ext>
            </a:extLst>
          </p:cNvPr>
          <p:cNvSpPr>
            <a:spLocks noGrp="1"/>
          </p:cNvSpPr>
          <p:nvPr>
            <p:ph idx="1"/>
          </p:nvPr>
        </p:nvSpPr>
        <p:spPr/>
        <p:txBody>
          <a:bodyPr/>
          <a:lstStyle/>
          <a:p>
            <a:r>
              <a:rPr lang="en-US" dirty="0"/>
              <a:t>Careless:  </a:t>
            </a:r>
          </a:p>
          <a:p>
            <a:pPr lvl="1"/>
            <a:r>
              <a:rPr lang="en-US" u="sng" dirty="0"/>
              <a:t>Any person who operates or halts a light rail transit vehicle carelessly or heedlessly in disregard of the rights of others, or</a:t>
            </a:r>
          </a:p>
          <a:p>
            <a:pPr lvl="1"/>
            <a:r>
              <a:rPr lang="en-US" u="sng" dirty="0"/>
              <a:t>In a manner that endangers or is likely to endanger any property or any person, including the operator or passengers on the light rail transit vehicle</a:t>
            </a:r>
          </a:p>
          <a:p>
            <a:r>
              <a:rPr lang="en-US" dirty="0"/>
              <a:t>Misdemeanor </a:t>
            </a:r>
          </a:p>
        </p:txBody>
      </p:sp>
    </p:spTree>
    <p:extLst>
      <p:ext uri="{BB962C8B-B14F-4D97-AF65-F5344CB8AC3E}">
        <p14:creationId xmlns:p14="http://schemas.microsoft.com/office/powerpoint/2010/main" val="2564360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nowmobile intoxicated">
            <a:hlinkClick r:id="rId2"/>
            <a:extLst>
              <a:ext uri="{FF2B5EF4-FFF2-40B4-BE49-F238E27FC236}">
                <a16:creationId xmlns:a16="http://schemas.microsoft.com/office/drawing/2014/main" id="{35EEAE5C-15CE-4F22-82A7-D74CBCF6F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88" y="1371600"/>
            <a:ext cx="7055224" cy="363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91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F23C-BD21-4F4D-B555-04E355F6DF4E}"/>
              </a:ext>
            </a:extLst>
          </p:cNvPr>
          <p:cNvSpPr>
            <a:spLocks noGrp="1"/>
          </p:cNvSpPr>
          <p:nvPr>
            <p:ph type="title"/>
          </p:nvPr>
        </p:nvSpPr>
        <p:spPr>
          <a:xfrm>
            <a:off x="483704" y="457200"/>
            <a:ext cx="8229600" cy="1143000"/>
          </a:xfrm>
        </p:spPr>
        <p:txBody>
          <a:bodyPr/>
          <a:lstStyle/>
          <a:p>
            <a:r>
              <a:rPr lang="en-US" dirty="0"/>
              <a:t>Snowmobile and ATV Riding Privileges –</a:t>
            </a:r>
            <a:br>
              <a:rPr lang="en-US" dirty="0"/>
            </a:br>
            <a:r>
              <a:rPr lang="en-US" dirty="0"/>
              <a:t>84.91</a:t>
            </a:r>
          </a:p>
        </p:txBody>
      </p:sp>
      <p:sp>
        <p:nvSpPr>
          <p:cNvPr id="3" name="Content Placeholder 2">
            <a:extLst>
              <a:ext uri="{FF2B5EF4-FFF2-40B4-BE49-F238E27FC236}">
                <a16:creationId xmlns:a16="http://schemas.microsoft.com/office/drawing/2014/main" id="{E50704E8-DB54-4F12-8E5D-AFC25F1E7C52}"/>
              </a:ext>
            </a:extLst>
          </p:cNvPr>
          <p:cNvSpPr>
            <a:spLocks noGrp="1"/>
          </p:cNvSpPr>
          <p:nvPr>
            <p:ph idx="1"/>
          </p:nvPr>
        </p:nvSpPr>
        <p:spPr>
          <a:xfrm>
            <a:off x="457200" y="2057400"/>
            <a:ext cx="8229600" cy="4525963"/>
          </a:xfrm>
        </p:spPr>
        <p:txBody>
          <a:bodyPr/>
          <a:lstStyle/>
          <a:p>
            <a:r>
              <a:rPr lang="en-US" dirty="0"/>
              <a:t>Snowmobilers and ATV riders operating privileges revoked for one year</a:t>
            </a:r>
          </a:p>
          <a:p>
            <a:endParaRPr lang="en-US" dirty="0"/>
          </a:p>
          <a:p>
            <a:pPr lvl="1"/>
            <a:r>
              <a:rPr lang="en-US" u="sng" dirty="0"/>
              <a:t>Previous</a:t>
            </a:r>
            <a:r>
              <a:rPr lang="en-US" dirty="0"/>
              <a:t>:  For test refusal for any violation under 169A.20,  or</a:t>
            </a:r>
          </a:p>
          <a:p>
            <a:pPr lvl="1"/>
            <a:endParaRPr lang="en-US" dirty="0"/>
          </a:p>
          <a:p>
            <a:pPr lvl="1"/>
            <a:r>
              <a:rPr lang="en-US" u="sng" dirty="0"/>
              <a:t>New</a:t>
            </a:r>
            <a:r>
              <a:rPr lang="en-US" dirty="0"/>
              <a:t>:  Test failure</a:t>
            </a:r>
          </a:p>
        </p:txBody>
      </p:sp>
    </p:spTree>
    <p:extLst>
      <p:ext uri="{BB962C8B-B14F-4D97-AF65-F5344CB8AC3E}">
        <p14:creationId xmlns:p14="http://schemas.microsoft.com/office/powerpoint/2010/main" val="1810358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B1C11-F14C-495F-8AC4-390094B01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527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F23C-BD21-4F4D-B555-04E355F6DF4E}"/>
              </a:ext>
            </a:extLst>
          </p:cNvPr>
          <p:cNvSpPr>
            <a:spLocks noGrp="1"/>
          </p:cNvSpPr>
          <p:nvPr>
            <p:ph type="title"/>
          </p:nvPr>
        </p:nvSpPr>
        <p:spPr>
          <a:xfrm>
            <a:off x="483704" y="457200"/>
            <a:ext cx="8229600" cy="1143000"/>
          </a:xfrm>
        </p:spPr>
        <p:txBody>
          <a:bodyPr/>
          <a:lstStyle/>
          <a:p>
            <a:r>
              <a:rPr lang="en-US" dirty="0"/>
              <a:t>Boating Privileges –</a:t>
            </a:r>
            <a:br>
              <a:rPr lang="en-US" dirty="0"/>
            </a:br>
            <a:r>
              <a:rPr lang="en-US" dirty="0"/>
              <a:t>86B.331</a:t>
            </a:r>
          </a:p>
        </p:txBody>
      </p:sp>
      <p:sp>
        <p:nvSpPr>
          <p:cNvPr id="3" name="Content Placeholder 2">
            <a:extLst>
              <a:ext uri="{FF2B5EF4-FFF2-40B4-BE49-F238E27FC236}">
                <a16:creationId xmlns:a16="http://schemas.microsoft.com/office/drawing/2014/main" id="{E50704E8-DB54-4F12-8E5D-AFC25F1E7C52}"/>
              </a:ext>
            </a:extLst>
          </p:cNvPr>
          <p:cNvSpPr>
            <a:spLocks noGrp="1"/>
          </p:cNvSpPr>
          <p:nvPr>
            <p:ph idx="1"/>
          </p:nvPr>
        </p:nvSpPr>
        <p:spPr>
          <a:xfrm>
            <a:off x="457200" y="2057400"/>
            <a:ext cx="8229600" cy="4525963"/>
          </a:xfrm>
        </p:spPr>
        <p:txBody>
          <a:bodyPr/>
          <a:lstStyle/>
          <a:p>
            <a:r>
              <a:rPr lang="en-US" dirty="0"/>
              <a:t>Boat operating privileges revoked </a:t>
            </a:r>
          </a:p>
          <a:p>
            <a:endParaRPr lang="en-US" dirty="0"/>
          </a:p>
          <a:p>
            <a:pPr lvl="1"/>
            <a:r>
              <a:rPr lang="en-US" u="sng" dirty="0"/>
              <a:t>Previous</a:t>
            </a:r>
            <a:r>
              <a:rPr lang="en-US" dirty="0"/>
              <a:t>:  90 days (May 1 to October 31) for test failure for any 169A.20 violation, or</a:t>
            </a:r>
          </a:p>
          <a:p>
            <a:pPr lvl="1"/>
            <a:endParaRPr lang="en-US" dirty="0"/>
          </a:p>
          <a:p>
            <a:pPr lvl="1"/>
            <a:r>
              <a:rPr lang="en-US" u="sng" dirty="0"/>
              <a:t>New</a:t>
            </a:r>
            <a:r>
              <a:rPr lang="en-US" dirty="0"/>
              <a:t>:  One year for test refusal</a:t>
            </a:r>
          </a:p>
        </p:txBody>
      </p:sp>
    </p:spTree>
    <p:extLst>
      <p:ext uri="{BB962C8B-B14F-4D97-AF65-F5344CB8AC3E}">
        <p14:creationId xmlns:p14="http://schemas.microsoft.com/office/powerpoint/2010/main" val="2115625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5E8707-3543-42C6-B9AD-B3F67F05A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70840"/>
            <a:ext cx="4267200" cy="6116320"/>
          </a:xfrm>
          <a:prstGeom prst="rect">
            <a:avLst/>
          </a:prstGeom>
        </p:spPr>
      </p:pic>
    </p:spTree>
    <p:extLst>
      <p:ext uri="{BB962C8B-B14F-4D97-AF65-F5344CB8AC3E}">
        <p14:creationId xmlns:p14="http://schemas.microsoft.com/office/powerpoint/2010/main" val="153477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74960"/>
            <a:ext cx="4493538" cy="923330"/>
          </a:xfrm>
          <a:prstGeom prst="rect">
            <a:avLst/>
          </a:prstGeom>
          <a:noFill/>
        </p:spPr>
        <p:txBody>
          <a:bodyPr wrap="none" lIns="91440" tIns="45720" rIns="91440" bIns="45720">
            <a:spAutoFit/>
          </a:bodyPr>
          <a:lstStyle/>
          <a:p>
            <a:pPr algn="ctr"/>
            <a:r>
              <a:rPr lang="en-US" sz="5400" b="1" dirty="0">
                <a:ln w="18000">
                  <a:solidFill>
                    <a:srgbClr val="FFFFFF"/>
                  </a:solidFill>
                  <a:prstDash val="solid"/>
                  <a:miter lim="800000"/>
                </a:ln>
                <a:solidFill>
                  <a:srgbClr val="000000"/>
                </a:solidFill>
                <a:effectLst>
                  <a:outerShdw blurRad="25500" dist="23000" dir="7020000" algn="tl">
                    <a:srgbClr val="000000">
                      <a:alpha val="50000"/>
                    </a:srgbClr>
                  </a:outerShdw>
                </a:effectLst>
              </a:rPr>
              <a:t>Criminal Law</a:t>
            </a:r>
          </a:p>
        </p:txBody>
      </p:sp>
      <p:pic>
        <p:nvPicPr>
          <p:cNvPr id="3" name="Picture 2"/>
          <p:cNvPicPr>
            <a:picLocks noChangeAspect="1"/>
          </p:cNvPicPr>
          <p:nvPr/>
        </p:nvPicPr>
        <p:blipFill>
          <a:blip r:embed="rId3"/>
          <a:stretch>
            <a:fillRect/>
          </a:stretch>
        </p:blipFill>
        <p:spPr>
          <a:xfrm>
            <a:off x="2805053" y="1295400"/>
            <a:ext cx="3533894" cy="5309136"/>
          </a:xfrm>
          <a:prstGeom prst="rect">
            <a:avLst/>
          </a:prstGeom>
        </p:spPr>
      </p:pic>
    </p:spTree>
    <p:extLst>
      <p:ext uri="{BB962C8B-B14F-4D97-AF65-F5344CB8AC3E}">
        <p14:creationId xmlns:p14="http://schemas.microsoft.com/office/powerpoint/2010/main" val="357769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D953-1353-4F94-A4C6-E3F52CAE01C6}"/>
              </a:ext>
            </a:extLst>
          </p:cNvPr>
          <p:cNvSpPr>
            <a:spLocks noGrp="1"/>
          </p:cNvSpPr>
          <p:nvPr>
            <p:ph type="title"/>
          </p:nvPr>
        </p:nvSpPr>
        <p:spPr/>
        <p:txBody>
          <a:bodyPr/>
          <a:lstStyle/>
          <a:p>
            <a:r>
              <a:rPr lang="en-US" dirty="0"/>
              <a:t>Yield to School Bus</a:t>
            </a:r>
            <a:br>
              <a:rPr lang="en-US" dirty="0"/>
            </a:br>
            <a:r>
              <a:rPr lang="en-US" dirty="0"/>
              <a:t>169.20, </a:t>
            </a:r>
            <a:r>
              <a:rPr lang="en-US" dirty="0" err="1"/>
              <a:t>subd</a:t>
            </a:r>
            <a:r>
              <a:rPr lang="en-US" dirty="0"/>
              <a:t>. 7</a:t>
            </a:r>
          </a:p>
        </p:txBody>
      </p:sp>
      <p:sp>
        <p:nvSpPr>
          <p:cNvPr id="3" name="Content Placeholder 2">
            <a:extLst>
              <a:ext uri="{FF2B5EF4-FFF2-40B4-BE49-F238E27FC236}">
                <a16:creationId xmlns:a16="http://schemas.microsoft.com/office/drawing/2014/main" id="{119D1E55-A83F-4E6C-B432-D4CDF9A33A6F}"/>
              </a:ext>
            </a:extLst>
          </p:cNvPr>
          <p:cNvSpPr>
            <a:spLocks noGrp="1"/>
          </p:cNvSpPr>
          <p:nvPr>
            <p:ph idx="1"/>
          </p:nvPr>
        </p:nvSpPr>
        <p:spPr/>
        <p:txBody>
          <a:bodyPr/>
          <a:lstStyle/>
          <a:p>
            <a:r>
              <a:rPr lang="en-US" dirty="0"/>
              <a:t>Right-hand lane traffic must yield to a school bus attempting to enter traffic lane</a:t>
            </a:r>
          </a:p>
          <a:p>
            <a:endParaRPr lang="en-US" dirty="0"/>
          </a:p>
          <a:p>
            <a:r>
              <a:rPr lang="en-US" dirty="0"/>
              <a:t>School bus stopped to load or unload passengers</a:t>
            </a:r>
          </a:p>
          <a:p>
            <a:endParaRPr lang="en-US" dirty="0"/>
          </a:p>
          <a:p>
            <a:r>
              <a:rPr lang="en-US" dirty="0"/>
              <a:t>School bus must indicate intent by activating flashing left turn signal</a:t>
            </a:r>
          </a:p>
        </p:txBody>
      </p:sp>
    </p:spTree>
    <p:extLst>
      <p:ext uri="{BB962C8B-B14F-4D97-AF65-F5344CB8AC3E}">
        <p14:creationId xmlns:p14="http://schemas.microsoft.com/office/powerpoint/2010/main" val="2382945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757C76-5019-402A-B16E-6FE3A1C1FF6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95500" y="796925"/>
            <a:ext cx="4953000" cy="5264150"/>
          </a:xfrm>
        </p:spPr>
      </p:pic>
    </p:spTree>
    <p:extLst>
      <p:ext uri="{BB962C8B-B14F-4D97-AF65-F5344CB8AC3E}">
        <p14:creationId xmlns:p14="http://schemas.microsoft.com/office/powerpoint/2010/main" val="3026039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8205-4B4A-4226-87A2-CEC9B7711D0A}"/>
              </a:ext>
            </a:extLst>
          </p:cNvPr>
          <p:cNvSpPr>
            <a:spLocks noGrp="1"/>
          </p:cNvSpPr>
          <p:nvPr>
            <p:ph type="title"/>
          </p:nvPr>
        </p:nvSpPr>
        <p:spPr/>
        <p:txBody>
          <a:bodyPr/>
          <a:lstStyle/>
          <a:p>
            <a:r>
              <a:rPr lang="en-US" dirty="0"/>
              <a:t>Flagger</a:t>
            </a:r>
            <a:br>
              <a:rPr lang="en-US" dirty="0"/>
            </a:br>
            <a:r>
              <a:rPr lang="en-US" dirty="0"/>
              <a:t>169.06, </a:t>
            </a:r>
            <a:r>
              <a:rPr lang="en-US" dirty="0" err="1"/>
              <a:t>subd</a:t>
            </a:r>
            <a:r>
              <a:rPr lang="en-US" dirty="0"/>
              <a:t>. 4a</a:t>
            </a:r>
          </a:p>
        </p:txBody>
      </p:sp>
      <p:sp>
        <p:nvSpPr>
          <p:cNvPr id="3" name="Content Placeholder 2">
            <a:extLst>
              <a:ext uri="{FF2B5EF4-FFF2-40B4-BE49-F238E27FC236}">
                <a16:creationId xmlns:a16="http://schemas.microsoft.com/office/drawing/2014/main" id="{9D8AF6C4-72A0-428A-A819-76D8BC1CD83F}"/>
              </a:ext>
            </a:extLst>
          </p:cNvPr>
          <p:cNvSpPr>
            <a:spLocks noGrp="1"/>
          </p:cNvSpPr>
          <p:nvPr>
            <p:ph idx="1"/>
          </p:nvPr>
        </p:nvSpPr>
        <p:spPr/>
        <p:txBody>
          <a:bodyPr/>
          <a:lstStyle/>
          <a:p>
            <a:r>
              <a:rPr lang="en-US" dirty="0"/>
              <a:t>Flaggers may stop and hold vehicles and </a:t>
            </a:r>
            <a:r>
              <a:rPr lang="en-US" i="1" dirty="0">
                <a:solidFill>
                  <a:srgbClr val="FF0000"/>
                </a:solidFill>
              </a:rPr>
              <a:t>direct vehicles to proceed when it is safe</a:t>
            </a:r>
          </a:p>
          <a:p>
            <a:r>
              <a:rPr lang="en-US" dirty="0"/>
              <a:t>A peace officer may issue a citation for a violation upon receiving report from a qualified flagger with:</a:t>
            </a:r>
          </a:p>
          <a:p>
            <a:pPr lvl="1"/>
            <a:r>
              <a:rPr lang="en-US" dirty="0"/>
              <a:t>Vehicle description and license plate</a:t>
            </a:r>
          </a:p>
          <a:p>
            <a:pPr lvl="1"/>
            <a:r>
              <a:rPr lang="en-US" dirty="0"/>
              <a:t>Time of incident</a:t>
            </a:r>
          </a:p>
          <a:p>
            <a:pPr lvl="1"/>
            <a:r>
              <a:rPr lang="en-US" dirty="0"/>
              <a:t>Description of driver</a:t>
            </a:r>
          </a:p>
          <a:p>
            <a:r>
              <a:rPr lang="en-US" dirty="0"/>
              <a:t>Report made by flagger within four hours of incident</a:t>
            </a:r>
          </a:p>
        </p:txBody>
      </p:sp>
    </p:spTree>
    <p:extLst>
      <p:ext uri="{BB962C8B-B14F-4D97-AF65-F5344CB8AC3E}">
        <p14:creationId xmlns:p14="http://schemas.microsoft.com/office/powerpoint/2010/main" val="2561129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8205-4B4A-4226-87A2-CEC9B7711D0A}"/>
              </a:ext>
            </a:extLst>
          </p:cNvPr>
          <p:cNvSpPr>
            <a:spLocks noGrp="1"/>
          </p:cNvSpPr>
          <p:nvPr>
            <p:ph type="title"/>
          </p:nvPr>
        </p:nvSpPr>
        <p:spPr/>
        <p:txBody>
          <a:bodyPr/>
          <a:lstStyle/>
          <a:p>
            <a:r>
              <a:rPr lang="en-US" dirty="0"/>
              <a:t>Flagger</a:t>
            </a:r>
            <a:br>
              <a:rPr lang="en-US" dirty="0"/>
            </a:br>
            <a:r>
              <a:rPr lang="en-US" dirty="0"/>
              <a:t>cont’d</a:t>
            </a:r>
          </a:p>
        </p:txBody>
      </p:sp>
      <p:sp>
        <p:nvSpPr>
          <p:cNvPr id="3" name="Content Placeholder 2">
            <a:extLst>
              <a:ext uri="{FF2B5EF4-FFF2-40B4-BE49-F238E27FC236}">
                <a16:creationId xmlns:a16="http://schemas.microsoft.com/office/drawing/2014/main" id="{9D8AF6C4-72A0-428A-A819-76D8BC1CD83F}"/>
              </a:ext>
            </a:extLst>
          </p:cNvPr>
          <p:cNvSpPr>
            <a:spLocks noGrp="1"/>
          </p:cNvSpPr>
          <p:nvPr>
            <p:ph idx="1"/>
          </p:nvPr>
        </p:nvSpPr>
        <p:spPr/>
        <p:txBody>
          <a:bodyPr/>
          <a:lstStyle/>
          <a:p>
            <a:r>
              <a:rPr lang="en-US" dirty="0"/>
              <a:t>“Qualified” flagger has completed training including:</a:t>
            </a:r>
          </a:p>
          <a:p>
            <a:pPr lvl="1"/>
            <a:r>
              <a:rPr lang="en-US" dirty="0"/>
              <a:t>Flagging operations</a:t>
            </a:r>
          </a:p>
          <a:p>
            <a:pPr lvl="1"/>
            <a:r>
              <a:rPr lang="en-US" dirty="0"/>
              <a:t>Equipment </a:t>
            </a:r>
          </a:p>
          <a:p>
            <a:pPr lvl="1"/>
            <a:r>
              <a:rPr lang="en-US" dirty="0"/>
              <a:t>Traffic laws</a:t>
            </a:r>
          </a:p>
          <a:p>
            <a:pPr lvl="1"/>
            <a:r>
              <a:rPr lang="en-US" dirty="0"/>
              <a:t>Observation and accurate identification of motor vehicles</a:t>
            </a:r>
          </a:p>
        </p:txBody>
      </p:sp>
    </p:spTree>
    <p:extLst>
      <p:ext uri="{BB962C8B-B14F-4D97-AF65-F5344CB8AC3E}">
        <p14:creationId xmlns:p14="http://schemas.microsoft.com/office/powerpoint/2010/main" val="3804267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8205-4B4A-4226-87A2-CEC9B7711D0A}"/>
              </a:ext>
            </a:extLst>
          </p:cNvPr>
          <p:cNvSpPr>
            <a:spLocks noGrp="1"/>
          </p:cNvSpPr>
          <p:nvPr>
            <p:ph type="title"/>
          </p:nvPr>
        </p:nvSpPr>
        <p:spPr/>
        <p:txBody>
          <a:bodyPr/>
          <a:lstStyle/>
          <a:p>
            <a:r>
              <a:rPr lang="en-US" dirty="0"/>
              <a:t>Flagger</a:t>
            </a:r>
            <a:br>
              <a:rPr lang="en-US" dirty="0"/>
            </a:br>
            <a:r>
              <a:rPr lang="en-US" dirty="0"/>
              <a:t>cont’d</a:t>
            </a:r>
          </a:p>
        </p:txBody>
      </p:sp>
      <p:sp>
        <p:nvSpPr>
          <p:cNvPr id="3" name="Content Placeholder 2">
            <a:extLst>
              <a:ext uri="{FF2B5EF4-FFF2-40B4-BE49-F238E27FC236}">
                <a16:creationId xmlns:a16="http://schemas.microsoft.com/office/drawing/2014/main" id="{9D8AF6C4-72A0-428A-A819-76D8BC1CD83F}"/>
              </a:ext>
            </a:extLst>
          </p:cNvPr>
          <p:cNvSpPr>
            <a:spLocks noGrp="1"/>
          </p:cNvSpPr>
          <p:nvPr>
            <p:ph idx="1"/>
          </p:nvPr>
        </p:nvSpPr>
        <p:spPr/>
        <p:txBody>
          <a:bodyPr/>
          <a:lstStyle/>
          <a:p>
            <a:r>
              <a:rPr lang="en-US" dirty="0"/>
              <a:t>Citation may be issued by a peace officer even though the violation did not occur in the officer’s presence </a:t>
            </a:r>
            <a:r>
              <a:rPr lang="en-US" i="1" dirty="0">
                <a:solidFill>
                  <a:srgbClr val="FF0000"/>
                </a:solidFill>
              </a:rPr>
              <a:t>if</a:t>
            </a:r>
            <a:r>
              <a:rPr lang="en-US" i="1" dirty="0"/>
              <a:t> </a:t>
            </a:r>
            <a:r>
              <a:rPr lang="en-US" dirty="0"/>
              <a:t>previously listed criteria are all met</a:t>
            </a:r>
          </a:p>
        </p:txBody>
      </p:sp>
    </p:spTree>
    <p:extLst>
      <p:ext uri="{BB962C8B-B14F-4D97-AF65-F5344CB8AC3E}">
        <p14:creationId xmlns:p14="http://schemas.microsoft.com/office/powerpoint/2010/main" val="277920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D688E-963D-474F-B918-325DF57AD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
            <a:ext cx="5867400" cy="6403849"/>
          </a:xfrm>
          <a:prstGeom prst="rect">
            <a:avLst/>
          </a:prstGeom>
        </p:spPr>
      </p:pic>
    </p:spTree>
    <p:extLst>
      <p:ext uri="{BB962C8B-B14F-4D97-AF65-F5344CB8AC3E}">
        <p14:creationId xmlns:p14="http://schemas.microsoft.com/office/powerpoint/2010/main" val="1932950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F77B1-C142-4902-ADF5-F638BB44A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11264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6A7F-BB10-4082-8248-8BF9A94CB4B7}"/>
              </a:ext>
            </a:extLst>
          </p:cNvPr>
          <p:cNvSpPr>
            <a:spLocks noGrp="1"/>
          </p:cNvSpPr>
          <p:nvPr>
            <p:ph type="title"/>
          </p:nvPr>
        </p:nvSpPr>
        <p:spPr/>
        <p:txBody>
          <a:bodyPr/>
          <a:lstStyle/>
          <a:p>
            <a:r>
              <a:rPr lang="en-US" dirty="0"/>
              <a:t>Parked Emergency Vehicle</a:t>
            </a:r>
            <a:br>
              <a:rPr lang="en-US" dirty="0"/>
            </a:br>
            <a:r>
              <a:rPr lang="en-US" dirty="0"/>
              <a:t>169.18, </a:t>
            </a:r>
            <a:r>
              <a:rPr lang="en-US" dirty="0" err="1"/>
              <a:t>subd</a:t>
            </a:r>
            <a:r>
              <a:rPr lang="en-US" dirty="0"/>
              <a:t>. 11</a:t>
            </a:r>
          </a:p>
        </p:txBody>
      </p:sp>
      <p:sp>
        <p:nvSpPr>
          <p:cNvPr id="3" name="Content Placeholder 2">
            <a:extLst>
              <a:ext uri="{FF2B5EF4-FFF2-40B4-BE49-F238E27FC236}">
                <a16:creationId xmlns:a16="http://schemas.microsoft.com/office/drawing/2014/main" id="{267DDE93-2634-46A2-9D8C-0A4C404D00CC}"/>
              </a:ext>
            </a:extLst>
          </p:cNvPr>
          <p:cNvSpPr>
            <a:spLocks noGrp="1"/>
          </p:cNvSpPr>
          <p:nvPr>
            <p:ph idx="1"/>
          </p:nvPr>
        </p:nvSpPr>
        <p:spPr/>
        <p:txBody>
          <a:bodyPr/>
          <a:lstStyle/>
          <a:p>
            <a:r>
              <a:rPr lang="en-US" dirty="0"/>
              <a:t>Emergency amended to “</a:t>
            </a:r>
            <a:r>
              <a:rPr lang="en-US" dirty="0">
                <a:solidFill>
                  <a:srgbClr val="FF0000"/>
                </a:solidFill>
              </a:rPr>
              <a:t>Authorized</a:t>
            </a:r>
            <a:r>
              <a:rPr lang="en-US" dirty="0"/>
              <a:t>”</a:t>
            </a:r>
          </a:p>
          <a:p>
            <a:r>
              <a:rPr lang="en-US" dirty="0"/>
              <a:t>“Authorized” vehicle expanded to include vehicles </a:t>
            </a:r>
            <a:r>
              <a:rPr lang="en-US" i="1" dirty="0"/>
              <a:t>beyond</a:t>
            </a:r>
            <a:r>
              <a:rPr lang="en-US" dirty="0"/>
              <a:t> previous emergency vehicles</a:t>
            </a:r>
          </a:p>
          <a:p>
            <a:pPr lvl="1"/>
            <a:r>
              <a:rPr lang="en-US" dirty="0"/>
              <a:t>Police</a:t>
            </a:r>
          </a:p>
          <a:p>
            <a:pPr lvl="1"/>
            <a:r>
              <a:rPr lang="en-US" dirty="0"/>
              <a:t>Fire </a:t>
            </a:r>
          </a:p>
          <a:p>
            <a:pPr lvl="1"/>
            <a:r>
              <a:rPr lang="en-US" dirty="0"/>
              <a:t>Rescue</a:t>
            </a:r>
          </a:p>
          <a:p>
            <a:pPr lvl="1"/>
            <a:r>
              <a:rPr lang="en-US" dirty="0"/>
              <a:t>Ambulance</a:t>
            </a:r>
          </a:p>
          <a:p>
            <a:pPr lvl="1"/>
            <a:endParaRPr lang="en-US" dirty="0"/>
          </a:p>
          <a:p>
            <a:endParaRPr lang="en-US" dirty="0"/>
          </a:p>
        </p:txBody>
      </p:sp>
      <p:cxnSp>
        <p:nvCxnSpPr>
          <p:cNvPr id="5" name="Straight Connector 4">
            <a:extLst>
              <a:ext uri="{FF2B5EF4-FFF2-40B4-BE49-F238E27FC236}">
                <a16:creationId xmlns:a16="http://schemas.microsoft.com/office/drawing/2014/main" id="{E6ED08AF-F95E-45A0-B5AA-8E0B66681B9C}"/>
              </a:ext>
            </a:extLst>
          </p:cNvPr>
          <p:cNvCxnSpPr/>
          <p:nvPr/>
        </p:nvCxnSpPr>
        <p:spPr>
          <a:xfrm>
            <a:off x="3048000" y="533400"/>
            <a:ext cx="3017520" cy="0"/>
          </a:xfrm>
          <a:prstGeom prst="line">
            <a:avLst/>
          </a:prstGeom>
          <a:ln w="412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5887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ow truck">
            <a:extLst>
              <a:ext uri="{FF2B5EF4-FFF2-40B4-BE49-F238E27FC236}">
                <a16:creationId xmlns:a16="http://schemas.microsoft.com/office/drawing/2014/main" id="{8CC6C824-2FD8-485E-BA47-BB9192264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53" y="1447800"/>
            <a:ext cx="729689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utility company vehicle">
            <a:extLst>
              <a:ext uri="{FF2B5EF4-FFF2-40B4-BE49-F238E27FC236}">
                <a16:creationId xmlns:a16="http://schemas.microsoft.com/office/drawing/2014/main" id="{4B8C6892-02B9-4EA7-A5E8-A0C35B4C8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03" y="1350657"/>
            <a:ext cx="8055193" cy="415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15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1236F-B6D1-4B88-8389-2FF626D11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435"/>
            <a:ext cx="9144000" cy="5809129"/>
          </a:xfrm>
          <a:prstGeom prst="rect">
            <a:avLst/>
          </a:prstGeom>
        </p:spPr>
      </p:pic>
    </p:spTree>
    <p:extLst>
      <p:ext uri="{BB962C8B-B14F-4D97-AF65-F5344CB8AC3E}">
        <p14:creationId xmlns:p14="http://schemas.microsoft.com/office/powerpoint/2010/main" val="1675998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road maintenance vehicle minnesota">
            <a:extLst>
              <a:ext uri="{FF2B5EF4-FFF2-40B4-BE49-F238E27FC236}">
                <a16:creationId xmlns:a16="http://schemas.microsoft.com/office/drawing/2014/main" id="{5EEC69DD-EE2F-41EA-875B-7CB86C1BD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45741"/>
            <a:ext cx="7162800" cy="476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258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E8428E-7E34-4B15-802B-5B57966D2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863930"/>
            <a:ext cx="7406640" cy="5130140"/>
          </a:xfrm>
          <a:prstGeom prst="rect">
            <a:avLst/>
          </a:prstGeom>
        </p:spPr>
      </p:pic>
    </p:spTree>
    <p:extLst>
      <p:ext uri="{BB962C8B-B14F-4D97-AF65-F5344CB8AC3E}">
        <p14:creationId xmlns:p14="http://schemas.microsoft.com/office/powerpoint/2010/main" val="1150834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road maintenance vehicle minnesota">
            <a:extLst>
              <a:ext uri="{FF2B5EF4-FFF2-40B4-BE49-F238E27FC236}">
                <a16:creationId xmlns:a16="http://schemas.microsoft.com/office/drawing/2014/main" id="{C4D79D9A-8E66-4D97-8001-F6894DA2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 y="398462"/>
            <a:ext cx="7115175" cy="606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86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mage result for solid waste vehicle">
            <a:extLst>
              <a:ext uri="{FF2B5EF4-FFF2-40B4-BE49-F238E27FC236}">
                <a16:creationId xmlns:a16="http://schemas.microsoft.com/office/drawing/2014/main" id="{17D1D126-99A6-4C38-8B07-D2427F745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85" y="1066800"/>
            <a:ext cx="843643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61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Image result for solid waste vehicle">
            <a:extLst>
              <a:ext uri="{FF2B5EF4-FFF2-40B4-BE49-F238E27FC236}">
                <a16:creationId xmlns:a16="http://schemas.microsoft.com/office/drawing/2014/main" id="{F3A604C5-4F76-4836-9EC4-A2321585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18" y="1086674"/>
            <a:ext cx="7879964" cy="468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08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B906-867C-4478-85D9-61649CF3C923}"/>
              </a:ext>
            </a:extLst>
          </p:cNvPr>
          <p:cNvSpPr>
            <a:spLocks noGrp="1"/>
          </p:cNvSpPr>
          <p:nvPr>
            <p:ph type="title"/>
          </p:nvPr>
        </p:nvSpPr>
        <p:spPr/>
        <p:txBody>
          <a:bodyPr/>
          <a:lstStyle/>
          <a:p>
            <a:r>
              <a:rPr lang="en-US" dirty="0"/>
              <a:t>Authorized Vehicles</a:t>
            </a:r>
            <a:br>
              <a:rPr lang="en-US" dirty="0"/>
            </a:br>
            <a:r>
              <a:rPr lang="en-US" dirty="0"/>
              <a:t>cont’d</a:t>
            </a:r>
          </a:p>
        </p:txBody>
      </p:sp>
      <p:sp>
        <p:nvSpPr>
          <p:cNvPr id="3" name="Content Placeholder 2">
            <a:extLst>
              <a:ext uri="{FF2B5EF4-FFF2-40B4-BE49-F238E27FC236}">
                <a16:creationId xmlns:a16="http://schemas.microsoft.com/office/drawing/2014/main" id="{EBB59C0F-7859-4E26-9DD9-206A41D5CFBD}"/>
              </a:ext>
            </a:extLst>
          </p:cNvPr>
          <p:cNvSpPr>
            <a:spLocks noGrp="1"/>
          </p:cNvSpPr>
          <p:nvPr>
            <p:ph idx="1"/>
          </p:nvPr>
        </p:nvSpPr>
        <p:spPr/>
        <p:txBody>
          <a:bodyPr/>
          <a:lstStyle/>
          <a:p>
            <a:r>
              <a:rPr lang="en-US" dirty="0"/>
              <a:t>Parked or stopped next to street or highway with emergency </a:t>
            </a:r>
            <a:r>
              <a:rPr lang="en-US" i="1" dirty="0"/>
              <a:t>flashing or warning lights </a:t>
            </a:r>
            <a:r>
              <a:rPr lang="en-US" dirty="0"/>
              <a:t>activated</a:t>
            </a:r>
          </a:p>
        </p:txBody>
      </p:sp>
      <p:cxnSp>
        <p:nvCxnSpPr>
          <p:cNvPr id="5" name="Straight Connector 4">
            <a:extLst>
              <a:ext uri="{FF2B5EF4-FFF2-40B4-BE49-F238E27FC236}">
                <a16:creationId xmlns:a16="http://schemas.microsoft.com/office/drawing/2014/main" id="{6A99B723-FDD0-4DDD-9EFB-5E7200010FB9}"/>
              </a:ext>
            </a:extLst>
          </p:cNvPr>
          <p:cNvCxnSpPr/>
          <p:nvPr/>
        </p:nvCxnSpPr>
        <p:spPr>
          <a:xfrm>
            <a:off x="3276600" y="2438400"/>
            <a:ext cx="210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vehicle flashing or warning lights">
            <a:extLst>
              <a:ext uri="{FF2B5EF4-FFF2-40B4-BE49-F238E27FC236}">
                <a16:creationId xmlns:a16="http://schemas.microsoft.com/office/drawing/2014/main" id="{4C0B1EB3-FAA1-484F-8D2A-40075DD91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3581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51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5FD9E3-B324-40E5-9D8A-0C7DD1560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43168"/>
            <a:ext cx="7391400" cy="4771663"/>
          </a:xfrm>
          <a:prstGeom prst="rect">
            <a:avLst/>
          </a:prstGeom>
        </p:spPr>
      </p:pic>
    </p:spTree>
    <p:extLst>
      <p:ext uri="{BB962C8B-B14F-4D97-AF65-F5344CB8AC3E}">
        <p14:creationId xmlns:p14="http://schemas.microsoft.com/office/powerpoint/2010/main" val="7463659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F66C-B3D4-4F77-A070-43B27E016C06}"/>
              </a:ext>
            </a:extLst>
          </p:cNvPr>
          <p:cNvSpPr>
            <a:spLocks noGrp="1"/>
          </p:cNvSpPr>
          <p:nvPr>
            <p:ph type="title"/>
          </p:nvPr>
        </p:nvSpPr>
        <p:spPr/>
        <p:txBody>
          <a:bodyPr/>
          <a:lstStyle/>
          <a:p>
            <a:r>
              <a:rPr lang="en-US" dirty="0"/>
              <a:t>Driver’s License </a:t>
            </a:r>
            <a:r>
              <a:rPr lang="en-US" dirty="0" err="1"/>
              <a:t>Misc</a:t>
            </a:r>
            <a:endParaRPr lang="en-US" dirty="0"/>
          </a:p>
        </p:txBody>
      </p:sp>
      <p:sp>
        <p:nvSpPr>
          <p:cNvPr id="3" name="Content Placeholder 2">
            <a:extLst>
              <a:ext uri="{FF2B5EF4-FFF2-40B4-BE49-F238E27FC236}">
                <a16:creationId xmlns:a16="http://schemas.microsoft.com/office/drawing/2014/main" id="{AA168895-9589-49A7-A31E-AD4CE4D49D52}"/>
              </a:ext>
            </a:extLst>
          </p:cNvPr>
          <p:cNvSpPr>
            <a:spLocks noGrp="1"/>
          </p:cNvSpPr>
          <p:nvPr>
            <p:ph idx="1"/>
          </p:nvPr>
        </p:nvSpPr>
        <p:spPr/>
        <p:txBody>
          <a:bodyPr/>
          <a:lstStyle/>
          <a:p>
            <a:r>
              <a:rPr lang="en-US" dirty="0"/>
              <a:t>Drivers with mental health issues or autism spectrum disorder may request driver’s license with identifying symbol on the license (171.07)</a:t>
            </a:r>
          </a:p>
          <a:p>
            <a:r>
              <a:rPr lang="en-US" dirty="0"/>
              <a:t>Upon written request by the driver, the state can maintain emergency contact information for up to 3 contacts (171.12) </a:t>
            </a:r>
          </a:p>
        </p:txBody>
      </p:sp>
    </p:spTree>
    <p:extLst>
      <p:ext uri="{BB962C8B-B14F-4D97-AF65-F5344CB8AC3E}">
        <p14:creationId xmlns:p14="http://schemas.microsoft.com/office/powerpoint/2010/main" val="2089324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44AEA0-4106-4D6C-B573-9271A66FA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691"/>
            <a:ext cx="9144000" cy="4366617"/>
          </a:xfrm>
          <a:prstGeom prst="rect">
            <a:avLst/>
          </a:prstGeom>
        </p:spPr>
      </p:pic>
    </p:spTree>
    <p:extLst>
      <p:ext uri="{BB962C8B-B14F-4D97-AF65-F5344CB8AC3E}">
        <p14:creationId xmlns:p14="http://schemas.microsoft.com/office/powerpoint/2010/main" val="26133794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169.475</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Applies when </a:t>
            </a:r>
          </a:p>
          <a:p>
            <a:endParaRPr lang="en-US" dirty="0"/>
          </a:p>
          <a:p>
            <a:pPr lvl="1"/>
            <a:r>
              <a:rPr lang="en-US" dirty="0"/>
              <a:t>Vehicle is upon a street or highway</a:t>
            </a:r>
          </a:p>
          <a:p>
            <a:pPr lvl="1"/>
            <a:endParaRPr lang="en-US" dirty="0"/>
          </a:p>
          <a:p>
            <a:pPr lvl="1"/>
            <a:r>
              <a:rPr lang="en-US" dirty="0"/>
              <a:t>Vehicle is in motion, or</a:t>
            </a:r>
          </a:p>
          <a:p>
            <a:pPr lvl="1"/>
            <a:endParaRPr lang="en-US" dirty="0"/>
          </a:p>
          <a:p>
            <a:pPr lvl="1"/>
            <a:r>
              <a:rPr lang="en-US" dirty="0"/>
              <a:t>Part of traffic</a:t>
            </a:r>
          </a:p>
          <a:p>
            <a:pPr lvl="1"/>
            <a:endParaRPr lang="en-US" dirty="0"/>
          </a:p>
        </p:txBody>
      </p:sp>
    </p:spTree>
    <p:extLst>
      <p:ext uri="{BB962C8B-B14F-4D97-AF65-F5344CB8AC3E}">
        <p14:creationId xmlns:p14="http://schemas.microsoft.com/office/powerpoint/2010/main" val="367516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1FD9-F545-456A-B6A9-971D12CCC2CB}"/>
              </a:ext>
            </a:extLst>
          </p:cNvPr>
          <p:cNvSpPr>
            <a:spLocks noGrp="1"/>
          </p:cNvSpPr>
          <p:nvPr>
            <p:ph type="title"/>
          </p:nvPr>
        </p:nvSpPr>
        <p:spPr/>
        <p:txBody>
          <a:bodyPr/>
          <a:lstStyle/>
          <a:p>
            <a:r>
              <a:rPr lang="en-US" dirty="0"/>
              <a:t>Hidden Theft</a:t>
            </a:r>
          </a:p>
        </p:txBody>
      </p:sp>
      <p:sp>
        <p:nvSpPr>
          <p:cNvPr id="3" name="Content Placeholder 2">
            <a:extLst>
              <a:ext uri="{FF2B5EF4-FFF2-40B4-BE49-F238E27FC236}">
                <a16:creationId xmlns:a16="http://schemas.microsoft.com/office/drawing/2014/main" id="{30107BC1-EB4D-415A-BCE1-4E03951DF8C5}"/>
              </a:ext>
            </a:extLst>
          </p:cNvPr>
          <p:cNvSpPr>
            <a:spLocks noGrp="1"/>
          </p:cNvSpPr>
          <p:nvPr>
            <p:ph idx="1"/>
          </p:nvPr>
        </p:nvSpPr>
        <p:spPr/>
        <p:txBody>
          <a:bodyPr/>
          <a:lstStyle/>
          <a:p>
            <a:r>
              <a:rPr lang="en-US" dirty="0"/>
              <a:t>Cost U.S. workers more than 8.6 billion dollars per year</a:t>
            </a:r>
          </a:p>
          <a:p>
            <a:pPr lvl="1"/>
            <a:r>
              <a:rPr lang="en-US" i="1" dirty="0"/>
              <a:t>2016 Wage Theft Prevention and Wage Recovery Act - HR 4763</a:t>
            </a:r>
          </a:p>
          <a:p>
            <a:pPr lvl="1"/>
            <a:endParaRPr lang="en-US" dirty="0"/>
          </a:p>
          <a:p>
            <a:r>
              <a:rPr lang="en-US" dirty="0"/>
              <a:t>More than 40,000 Minnesota workers pursue wage theft complaints each year</a:t>
            </a:r>
          </a:p>
          <a:p>
            <a:pPr lvl="1"/>
            <a:r>
              <a:rPr lang="en-US" i="1" dirty="0"/>
              <a:t>Minn. Dept of Labor and Industry - 2019</a:t>
            </a:r>
          </a:p>
        </p:txBody>
      </p:sp>
    </p:spTree>
    <p:extLst>
      <p:ext uri="{BB962C8B-B14F-4D97-AF65-F5344CB8AC3E}">
        <p14:creationId xmlns:p14="http://schemas.microsoft.com/office/powerpoint/2010/main" val="35514131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Prohibitions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You </a:t>
            </a:r>
            <a:r>
              <a:rPr lang="en-US" u="sng" dirty="0"/>
              <a:t>cannot</a:t>
            </a:r>
            <a:r>
              <a:rPr lang="en-US" dirty="0"/>
              <a:t> </a:t>
            </a:r>
          </a:p>
          <a:p>
            <a:pPr lvl="1"/>
            <a:r>
              <a:rPr lang="en-US" dirty="0"/>
              <a:t>Initiate, compose, send, retrieve or read an  electronic message</a:t>
            </a:r>
          </a:p>
          <a:p>
            <a:pPr lvl="1"/>
            <a:endParaRPr lang="en-US" dirty="0"/>
          </a:p>
          <a:p>
            <a:pPr lvl="1"/>
            <a:r>
              <a:rPr lang="en-US" dirty="0"/>
              <a:t>Engage in a cellular call, including talking or listening or video calling</a:t>
            </a:r>
          </a:p>
          <a:p>
            <a:pPr lvl="1"/>
            <a:endParaRPr lang="en-US" dirty="0"/>
          </a:p>
          <a:p>
            <a:pPr lvl="1"/>
            <a:r>
              <a:rPr lang="en-US" dirty="0"/>
              <a:t>Access video content, audio content, images, games or software applications (apps)</a:t>
            </a:r>
          </a:p>
          <a:p>
            <a:pPr lvl="1"/>
            <a:endParaRPr lang="en-US" dirty="0"/>
          </a:p>
        </p:txBody>
      </p:sp>
    </p:spTree>
    <p:extLst>
      <p:ext uri="{BB962C8B-B14F-4D97-AF65-F5344CB8AC3E}">
        <p14:creationId xmlns:p14="http://schemas.microsoft.com/office/powerpoint/2010/main" val="31962328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Exceptions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You </a:t>
            </a:r>
            <a:r>
              <a:rPr lang="en-US" dirty="0">
                <a:highlight>
                  <a:srgbClr val="FFFF00"/>
                </a:highlight>
              </a:rPr>
              <a:t>can</a:t>
            </a:r>
            <a:r>
              <a:rPr lang="en-US" dirty="0"/>
              <a:t>, when solely in voice-activated or hands free mode, while in motion or part of traffic </a:t>
            </a:r>
          </a:p>
          <a:p>
            <a:endParaRPr lang="en-US" dirty="0"/>
          </a:p>
          <a:p>
            <a:pPr lvl="1"/>
            <a:r>
              <a:rPr lang="en-US" dirty="0"/>
              <a:t>Initiate, compose, send, retrieve, or listen to  an electronic message</a:t>
            </a:r>
          </a:p>
          <a:p>
            <a:pPr lvl="1"/>
            <a:endParaRPr lang="en-US" dirty="0"/>
          </a:p>
          <a:p>
            <a:pPr lvl="1"/>
            <a:r>
              <a:rPr lang="en-US" dirty="0"/>
              <a:t>Participate in a cellular phone call </a:t>
            </a:r>
            <a:endParaRPr lang="en-US" i="1" dirty="0">
              <a:highlight>
                <a:srgbClr val="FFFF00"/>
              </a:highlight>
            </a:endParaRPr>
          </a:p>
          <a:p>
            <a:pPr lvl="1"/>
            <a:endParaRPr lang="en-US" dirty="0"/>
          </a:p>
        </p:txBody>
      </p:sp>
    </p:spTree>
    <p:extLst>
      <p:ext uri="{BB962C8B-B14F-4D97-AF65-F5344CB8AC3E}">
        <p14:creationId xmlns:p14="http://schemas.microsoft.com/office/powerpoint/2010/main" val="844565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Exceptions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You </a:t>
            </a:r>
            <a:r>
              <a:rPr lang="en-US" dirty="0">
                <a:highlight>
                  <a:srgbClr val="FFFF00"/>
                </a:highlight>
              </a:rPr>
              <a:t>can</a:t>
            </a:r>
            <a:r>
              <a:rPr lang="en-US" dirty="0"/>
              <a:t>, while in voice-activated or hands-free mode</a:t>
            </a:r>
          </a:p>
          <a:p>
            <a:endParaRPr lang="en-US" dirty="0"/>
          </a:p>
          <a:p>
            <a:pPr lvl="1"/>
            <a:r>
              <a:rPr lang="en-US" dirty="0"/>
              <a:t>Use a GPS system, </a:t>
            </a:r>
            <a:r>
              <a:rPr lang="en-US" dirty="0">
                <a:solidFill>
                  <a:srgbClr val="FF0000"/>
                </a:solidFill>
              </a:rPr>
              <a:t>if</a:t>
            </a:r>
            <a:r>
              <a:rPr lang="en-US" dirty="0"/>
              <a:t> no typing is required to operate GPS</a:t>
            </a:r>
          </a:p>
          <a:p>
            <a:pPr lvl="1"/>
            <a:endParaRPr lang="en-US" dirty="0"/>
          </a:p>
          <a:p>
            <a:pPr lvl="1"/>
            <a:r>
              <a:rPr lang="en-US" dirty="0"/>
              <a:t>Device is not held with one or both hands</a:t>
            </a:r>
          </a:p>
          <a:p>
            <a:pPr lvl="1"/>
            <a:endParaRPr lang="en-US" dirty="0"/>
          </a:p>
        </p:txBody>
      </p:sp>
    </p:spTree>
    <p:extLst>
      <p:ext uri="{BB962C8B-B14F-4D97-AF65-F5344CB8AC3E}">
        <p14:creationId xmlns:p14="http://schemas.microsoft.com/office/powerpoint/2010/main" val="27016170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Exceptions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Hands-free or voice-activated exception does </a:t>
            </a:r>
            <a:r>
              <a:rPr lang="en-US" u="sng" dirty="0"/>
              <a:t>not</a:t>
            </a:r>
            <a:r>
              <a:rPr lang="en-US" dirty="0"/>
              <a:t> apply to </a:t>
            </a:r>
          </a:p>
          <a:p>
            <a:pPr lvl="1"/>
            <a:r>
              <a:rPr lang="en-US" dirty="0"/>
              <a:t>Accessing video content</a:t>
            </a:r>
          </a:p>
          <a:p>
            <a:pPr lvl="1"/>
            <a:r>
              <a:rPr lang="en-US" dirty="0"/>
              <a:t>Video calling</a:t>
            </a:r>
          </a:p>
          <a:p>
            <a:pPr lvl="1"/>
            <a:r>
              <a:rPr lang="en-US" dirty="0"/>
              <a:t>Live-streaming</a:t>
            </a:r>
          </a:p>
          <a:p>
            <a:pPr lvl="1"/>
            <a:r>
              <a:rPr lang="en-US" dirty="0"/>
              <a:t>Accessing gaming data, or</a:t>
            </a:r>
          </a:p>
          <a:p>
            <a:pPr lvl="1"/>
            <a:r>
              <a:rPr lang="en-US" dirty="0"/>
              <a:t>Reading electronic messages</a:t>
            </a:r>
          </a:p>
          <a:p>
            <a:pPr lvl="1"/>
            <a:endParaRPr lang="en-US" dirty="0"/>
          </a:p>
        </p:txBody>
      </p:sp>
      <p:sp>
        <p:nvSpPr>
          <p:cNvPr id="4" name="&quot;Not Allowed&quot; Symbol 3">
            <a:extLst>
              <a:ext uri="{FF2B5EF4-FFF2-40B4-BE49-F238E27FC236}">
                <a16:creationId xmlns:a16="http://schemas.microsoft.com/office/drawing/2014/main" id="{EC97E68E-1036-4A75-B841-21248D8C378F}"/>
              </a:ext>
            </a:extLst>
          </p:cNvPr>
          <p:cNvSpPr/>
          <p:nvPr/>
        </p:nvSpPr>
        <p:spPr>
          <a:xfrm>
            <a:off x="1371600" y="2362201"/>
            <a:ext cx="3840480" cy="3763962"/>
          </a:xfrm>
          <a:prstGeom prst="noSmoking">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93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Emergency Exceptions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You </a:t>
            </a:r>
            <a:r>
              <a:rPr lang="en-US" dirty="0">
                <a:highlight>
                  <a:srgbClr val="FFFF00"/>
                </a:highlight>
              </a:rPr>
              <a:t>can</a:t>
            </a:r>
            <a:r>
              <a:rPr lang="en-US" dirty="0"/>
              <a:t> </a:t>
            </a:r>
          </a:p>
          <a:p>
            <a:pPr lvl="1"/>
            <a:r>
              <a:rPr lang="en-US" dirty="0"/>
              <a:t>Hold your device to obtain emergency assistance</a:t>
            </a:r>
          </a:p>
          <a:p>
            <a:pPr lvl="2"/>
            <a:r>
              <a:rPr lang="en-US" dirty="0"/>
              <a:t>To report a traffic accident</a:t>
            </a:r>
          </a:p>
          <a:p>
            <a:pPr lvl="2"/>
            <a:endParaRPr lang="en-US" dirty="0"/>
          </a:p>
          <a:p>
            <a:pPr lvl="2"/>
            <a:r>
              <a:rPr lang="en-US" dirty="0"/>
              <a:t>To report a medical emergency</a:t>
            </a:r>
          </a:p>
          <a:p>
            <a:pPr lvl="2"/>
            <a:endParaRPr lang="en-US" dirty="0"/>
          </a:p>
          <a:p>
            <a:pPr lvl="2"/>
            <a:r>
              <a:rPr lang="en-US" dirty="0"/>
              <a:t>To report a traffic hazard, or</a:t>
            </a:r>
          </a:p>
          <a:p>
            <a:pPr lvl="2"/>
            <a:endParaRPr lang="en-US" dirty="0"/>
          </a:p>
          <a:p>
            <a:pPr lvl="2"/>
            <a:r>
              <a:rPr lang="en-US" dirty="0"/>
              <a:t>To prevent a crime about to be committed </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223748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Emergency Exceptions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You </a:t>
            </a:r>
            <a:r>
              <a:rPr lang="en-US" dirty="0">
                <a:highlight>
                  <a:srgbClr val="FFFF00"/>
                </a:highlight>
              </a:rPr>
              <a:t>can</a:t>
            </a:r>
            <a:r>
              <a:rPr lang="en-US" dirty="0"/>
              <a:t> </a:t>
            </a:r>
          </a:p>
          <a:p>
            <a:endParaRPr lang="en-US" dirty="0"/>
          </a:p>
          <a:p>
            <a:pPr lvl="1"/>
            <a:r>
              <a:rPr lang="en-US" dirty="0"/>
              <a:t>Hold your device in the reasonable belief that a person’s life or safety is immediate danger</a:t>
            </a:r>
          </a:p>
          <a:p>
            <a:pPr lvl="1"/>
            <a:endParaRPr lang="en-US" dirty="0"/>
          </a:p>
          <a:p>
            <a:pPr lvl="1"/>
            <a:r>
              <a:rPr lang="en-US" dirty="0"/>
              <a:t>Hold your device in an authorized emergency vehicle while in the performance of official duties </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837521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Definitions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“Voice-activated or hands-free” means an attachment, accessory, wirelessly paired or tethered capability, application, wireless connection, or built-in feature of a wireless communication device or a motor vehicle that allows the person to use </a:t>
            </a:r>
            <a:r>
              <a:rPr lang="en-US" dirty="0">
                <a:solidFill>
                  <a:srgbClr val="FF0000"/>
                </a:solidFill>
              </a:rPr>
              <a:t>verbal</a:t>
            </a:r>
            <a:r>
              <a:rPr lang="en-US" dirty="0"/>
              <a:t> or </a:t>
            </a:r>
            <a:r>
              <a:rPr lang="en-US" dirty="0">
                <a:solidFill>
                  <a:srgbClr val="FF0000"/>
                </a:solidFill>
              </a:rPr>
              <a:t>single</a:t>
            </a:r>
            <a:r>
              <a:rPr lang="en-US" dirty="0"/>
              <a:t> touch commands</a:t>
            </a:r>
          </a:p>
          <a:p>
            <a:r>
              <a:rPr lang="en-US" dirty="0"/>
              <a:t>Does </a:t>
            </a:r>
            <a:r>
              <a:rPr lang="en-US" u="sng" dirty="0"/>
              <a:t>not</a:t>
            </a:r>
            <a:r>
              <a:rPr lang="en-US" dirty="0"/>
              <a:t> include typing or scrolling</a:t>
            </a:r>
          </a:p>
          <a:p>
            <a:pPr lvl="2"/>
            <a:endParaRPr lang="en-US" dirty="0"/>
          </a:p>
          <a:p>
            <a:pPr lvl="1"/>
            <a:endParaRPr lang="en-US" dirty="0"/>
          </a:p>
        </p:txBody>
      </p:sp>
    </p:spTree>
    <p:extLst>
      <p:ext uri="{BB962C8B-B14F-4D97-AF65-F5344CB8AC3E}">
        <p14:creationId xmlns:p14="http://schemas.microsoft.com/office/powerpoint/2010/main" val="2447368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Definitions</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A vehicle is not “in motion” or “part of traffic” when</a:t>
            </a:r>
          </a:p>
          <a:p>
            <a:pPr lvl="1"/>
            <a:r>
              <a:rPr lang="en-US" dirty="0"/>
              <a:t>Lawfully stopped</a:t>
            </a:r>
          </a:p>
          <a:p>
            <a:pPr lvl="1"/>
            <a:endParaRPr lang="en-US" dirty="0"/>
          </a:p>
          <a:p>
            <a:pPr lvl="1"/>
            <a:r>
              <a:rPr lang="en-US" dirty="0"/>
              <a:t>Stop location that is not designed for or ordinarily used for vehicular travel, </a:t>
            </a:r>
            <a:r>
              <a:rPr lang="en-US" dirty="0">
                <a:solidFill>
                  <a:srgbClr val="FF0000"/>
                </a:solidFill>
              </a:rPr>
              <a:t>and</a:t>
            </a:r>
          </a:p>
          <a:p>
            <a:pPr lvl="1"/>
            <a:endParaRPr lang="en-US" dirty="0">
              <a:solidFill>
                <a:srgbClr val="FF0000"/>
              </a:solidFill>
            </a:endParaRPr>
          </a:p>
          <a:p>
            <a:pPr lvl="1"/>
            <a:r>
              <a:rPr lang="en-US" dirty="0"/>
              <a:t>Stopped vehicle is not obstructing traffic</a:t>
            </a:r>
          </a:p>
          <a:p>
            <a:pPr lvl="2"/>
            <a:endParaRPr lang="en-US" dirty="0"/>
          </a:p>
          <a:p>
            <a:pPr lvl="1"/>
            <a:endParaRPr lang="en-US" dirty="0"/>
          </a:p>
        </p:txBody>
      </p:sp>
    </p:spTree>
    <p:extLst>
      <p:ext uri="{BB962C8B-B14F-4D97-AF65-F5344CB8AC3E}">
        <p14:creationId xmlns:p14="http://schemas.microsoft.com/office/powerpoint/2010/main" val="1241606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Does Not Apply</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Citizen band radios</a:t>
            </a:r>
          </a:p>
          <a:p>
            <a:endParaRPr lang="en-US" dirty="0"/>
          </a:p>
          <a:p>
            <a:r>
              <a:rPr lang="en-US" dirty="0"/>
              <a:t>Two-way radios</a:t>
            </a:r>
          </a:p>
          <a:p>
            <a:endParaRPr lang="en-US" dirty="0"/>
          </a:p>
          <a:p>
            <a:r>
              <a:rPr lang="en-US" dirty="0"/>
              <a:t>Amateur radios (FCC compliant)</a:t>
            </a:r>
          </a:p>
          <a:p>
            <a:endParaRPr lang="en-US" dirty="0"/>
          </a:p>
          <a:p>
            <a:r>
              <a:rPr lang="en-US" dirty="0"/>
              <a:t>Data transmitted without initiation by any person</a:t>
            </a:r>
          </a:p>
          <a:p>
            <a:pPr lvl="2"/>
            <a:endParaRPr lang="en-US" dirty="0"/>
          </a:p>
          <a:p>
            <a:pPr lvl="1"/>
            <a:endParaRPr lang="en-US" dirty="0"/>
          </a:p>
        </p:txBody>
      </p:sp>
    </p:spTree>
    <p:extLst>
      <p:ext uri="{BB962C8B-B14F-4D97-AF65-F5344CB8AC3E}">
        <p14:creationId xmlns:p14="http://schemas.microsoft.com/office/powerpoint/2010/main" val="3896802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F17B-107C-4C36-9B98-55DC44B4C05C}"/>
              </a:ext>
            </a:extLst>
          </p:cNvPr>
          <p:cNvSpPr>
            <a:spLocks noGrp="1"/>
          </p:cNvSpPr>
          <p:nvPr>
            <p:ph type="title"/>
          </p:nvPr>
        </p:nvSpPr>
        <p:spPr/>
        <p:txBody>
          <a:bodyPr/>
          <a:lstStyle/>
          <a:p>
            <a:r>
              <a:rPr lang="en-US" dirty="0"/>
              <a:t>Hands Free</a:t>
            </a:r>
            <a:br>
              <a:rPr lang="en-US" dirty="0"/>
            </a:br>
            <a:r>
              <a:rPr lang="en-US" dirty="0"/>
              <a:t>Penalty</a:t>
            </a:r>
          </a:p>
        </p:txBody>
      </p:sp>
      <p:sp>
        <p:nvSpPr>
          <p:cNvPr id="3" name="Content Placeholder 2">
            <a:extLst>
              <a:ext uri="{FF2B5EF4-FFF2-40B4-BE49-F238E27FC236}">
                <a16:creationId xmlns:a16="http://schemas.microsoft.com/office/drawing/2014/main" id="{F5DCA527-751D-42B8-95A2-45FE07E51E77}"/>
              </a:ext>
            </a:extLst>
          </p:cNvPr>
          <p:cNvSpPr>
            <a:spLocks noGrp="1"/>
          </p:cNvSpPr>
          <p:nvPr>
            <p:ph idx="1"/>
          </p:nvPr>
        </p:nvSpPr>
        <p:spPr/>
        <p:txBody>
          <a:bodyPr/>
          <a:lstStyle/>
          <a:p>
            <a:r>
              <a:rPr lang="en-US" dirty="0"/>
              <a:t>First time - $50 (plus law library fee and state surcharges)</a:t>
            </a:r>
          </a:p>
          <a:p>
            <a:endParaRPr lang="en-US" dirty="0"/>
          </a:p>
          <a:p>
            <a:r>
              <a:rPr lang="en-US" dirty="0"/>
              <a:t>Each subsequent - $275 (plus law library fee and state surcharges)</a:t>
            </a:r>
          </a:p>
          <a:p>
            <a:pPr lvl="2"/>
            <a:endParaRPr lang="en-US" dirty="0"/>
          </a:p>
          <a:p>
            <a:pPr lvl="1"/>
            <a:endParaRPr lang="en-US" dirty="0"/>
          </a:p>
        </p:txBody>
      </p:sp>
    </p:spTree>
    <p:extLst>
      <p:ext uri="{BB962C8B-B14F-4D97-AF65-F5344CB8AC3E}">
        <p14:creationId xmlns:p14="http://schemas.microsoft.com/office/powerpoint/2010/main" val="280910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22369-9CDD-4AA0-8559-B6C7DE8C4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91" y="1023937"/>
            <a:ext cx="7482417" cy="4810125"/>
          </a:xfrm>
          <a:prstGeom prst="rect">
            <a:avLst/>
          </a:prstGeom>
        </p:spPr>
      </p:pic>
    </p:spTree>
    <p:extLst>
      <p:ext uri="{BB962C8B-B14F-4D97-AF65-F5344CB8AC3E}">
        <p14:creationId xmlns:p14="http://schemas.microsoft.com/office/powerpoint/2010/main" val="10465259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2FA49-898C-403D-8BD8-11A577FD1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300"/>
            <a:ext cx="9144000" cy="5105400"/>
          </a:xfrm>
          <a:prstGeom prst="rect">
            <a:avLst/>
          </a:prstGeom>
        </p:spPr>
      </p:pic>
    </p:spTree>
    <p:extLst>
      <p:ext uri="{BB962C8B-B14F-4D97-AF65-F5344CB8AC3E}">
        <p14:creationId xmlns:p14="http://schemas.microsoft.com/office/powerpoint/2010/main" val="1910793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6F3C3-D635-4F23-A457-97DBD7566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07" y="833746"/>
            <a:ext cx="7052985" cy="5190507"/>
          </a:xfrm>
          <a:prstGeom prst="rect">
            <a:avLst/>
          </a:prstGeom>
        </p:spPr>
      </p:pic>
    </p:spTree>
    <p:extLst>
      <p:ext uri="{BB962C8B-B14F-4D97-AF65-F5344CB8AC3E}">
        <p14:creationId xmlns:p14="http://schemas.microsoft.com/office/powerpoint/2010/main" val="453658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B2BEA-C909-4C44-A239-6794F3F74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50" y="1362043"/>
            <a:ext cx="8185699" cy="4133914"/>
          </a:xfrm>
          <a:prstGeom prst="rect">
            <a:avLst/>
          </a:prstGeom>
        </p:spPr>
      </p:pic>
    </p:spTree>
    <p:extLst>
      <p:ext uri="{BB962C8B-B14F-4D97-AF65-F5344CB8AC3E}">
        <p14:creationId xmlns:p14="http://schemas.microsoft.com/office/powerpoint/2010/main" val="211980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36CA2D-01B5-4A55-953D-19E181124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69" y="1265723"/>
            <a:ext cx="7027662" cy="4326553"/>
          </a:xfrm>
          <a:prstGeom prst="rect">
            <a:avLst/>
          </a:prstGeom>
        </p:spPr>
      </p:pic>
    </p:spTree>
    <p:extLst>
      <p:ext uri="{BB962C8B-B14F-4D97-AF65-F5344CB8AC3E}">
        <p14:creationId xmlns:p14="http://schemas.microsoft.com/office/powerpoint/2010/main" val="11971306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innesota hands free law">
            <a:extLst>
              <a:ext uri="{FF2B5EF4-FFF2-40B4-BE49-F238E27FC236}">
                <a16:creationId xmlns:a16="http://schemas.microsoft.com/office/drawing/2014/main" id="{123E8E83-0D2F-4694-9058-155237578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86" y="609600"/>
            <a:ext cx="8369227" cy="53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856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451B3-DA21-4D9E-8A08-DC74A17E3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26306"/>
            <a:ext cx="8206509" cy="5005388"/>
          </a:xfrm>
          <a:prstGeom prst="rect">
            <a:avLst/>
          </a:prstGeom>
        </p:spPr>
      </p:pic>
    </p:spTree>
    <p:extLst>
      <p:ext uri="{BB962C8B-B14F-4D97-AF65-F5344CB8AC3E}">
        <p14:creationId xmlns:p14="http://schemas.microsoft.com/office/powerpoint/2010/main" val="1783049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9CCDC7-58A5-4009-8958-05D865B84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28700"/>
            <a:ext cx="7426341" cy="4800599"/>
          </a:xfrm>
          <a:prstGeom prst="rect">
            <a:avLst/>
          </a:prstGeom>
        </p:spPr>
      </p:pic>
    </p:spTree>
    <p:extLst>
      <p:ext uri="{BB962C8B-B14F-4D97-AF65-F5344CB8AC3E}">
        <p14:creationId xmlns:p14="http://schemas.microsoft.com/office/powerpoint/2010/main" val="15728001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A6C3E-655C-44ED-A40D-78988754A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816" y="990600"/>
            <a:ext cx="5236368" cy="5236368"/>
          </a:xfrm>
          <a:prstGeom prst="rect">
            <a:avLst/>
          </a:prstGeom>
        </p:spPr>
      </p:pic>
    </p:spTree>
    <p:extLst>
      <p:ext uri="{BB962C8B-B14F-4D97-AF65-F5344CB8AC3E}">
        <p14:creationId xmlns:p14="http://schemas.microsoft.com/office/powerpoint/2010/main" val="2468836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8B5249-089A-4BE5-BFC9-EDE380D66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990601"/>
            <a:ext cx="7254238" cy="4918128"/>
          </a:xfrm>
          <a:prstGeom prst="rect">
            <a:avLst/>
          </a:prstGeom>
        </p:spPr>
      </p:pic>
    </p:spTree>
    <p:extLst>
      <p:ext uri="{BB962C8B-B14F-4D97-AF65-F5344CB8AC3E}">
        <p14:creationId xmlns:p14="http://schemas.microsoft.com/office/powerpoint/2010/main" val="18928616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D9EFB-33FD-4679-B1DF-042245ABD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62" y="990600"/>
            <a:ext cx="8408276" cy="4876800"/>
          </a:xfrm>
          <a:prstGeom prst="rect">
            <a:avLst/>
          </a:prstGeom>
        </p:spPr>
      </p:pic>
    </p:spTree>
    <p:extLst>
      <p:ext uri="{BB962C8B-B14F-4D97-AF65-F5344CB8AC3E}">
        <p14:creationId xmlns:p14="http://schemas.microsoft.com/office/powerpoint/2010/main" val="284719564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15169</TotalTime>
  <Words>3070</Words>
  <Application>Microsoft Office PowerPoint</Application>
  <PresentationFormat>On-screen Show (4:3)</PresentationFormat>
  <Paragraphs>373</Paragraphs>
  <Slides>120</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120</vt:i4>
      </vt:variant>
    </vt:vector>
  </HeadingPairs>
  <TitlesOfParts>
    <vt:vector size="124" baseType="lpstr">
      <vt:lpstr>Arial</vt:lpstr>
      <vt:lpstr>Credit Valley</vt:lpstr>
      <vt:lpstr>Impact</vt:lpstr>
      <vt:lpstr>Default Design</vt:lpstr>
      <vt:lpstr>2019 Anoka County Bar Legislative Update </vt:lpstr>
      <vt:lpstr>PowerPoint Presentation</vt:lpstr>
      <vt:lpstr>“Work Together”</vt:lpstr>
      <vt:lpstr>PowerPoint Presentation</vt:lpstr>
      <vt:lpstr>“Work Together”</vt:lpstr>
      <vt:lpstr>PowerPoint Presentation</vt:lpstr>
      <vt:lpstr>PowerPoint Presentation</vt:lpstr>
      <vt:lpstr>Hidden Theft</vt:lpstr>
      <vt:lpstr>PowerPoint Presentation</vt:lpstr>
      <vt:lpstr>Wage Theft 609.52, subd. 1(14) – (15)</vt:lpstr>
      <vt:lpstr>Wage Theft 609.52, subd. 1(13)</vt:lpstr>
      <vt:lpstr>Wage Theft 609.52, subd. 2(19)</vt:lpstr>
      <vt:lpstr>Wage Theft – Value 609.52, subd. 1(3)</vt:lpstr>
      <vt:lpstr>Stalking</vt:lpstr>
      <vt:lpstr>Stalking Harassment 609.749, subds. 1 - 4</vt:lpstr>
      <vt:lpstr>Pattern of Stalking 609.749, subd. 5</vt:lpstr>
      <vt:lpstr>PowerPoint Presentation</vt:lpstr>
      <vt:lpstr>Interference with Privacy 609.746, subd. 1</vt:lpstr>
      <vt:lpstr>Interference with Privacy 609.746, subd. 1(f)</vt:lpstr>
      <vt:lpstr>PowerPoint Presentation</vt:lpstr>
      <vt:lpstr>Position of Authority –  609.341, subd. 10</vt:lpstr>
      <vt:lpstr>Criminal Sexual Conduct in the First Degree -  609.342, subd. 1</vt:lpstr>
      <vt:lpstr>Peace Officer Criminal Sexual Conduct </vt:lpstr>
      <vt:lpstr>Peace Officer Crim Sex – cont’d</vt:lpstr>
      <vt:lpstr>Criminal Sexual Conduct in the Fifth Degree</vt:lpstr>
      <vt:lpstr>Crim Sex Fifth Degree – 609.3451</vt:lpstr>
      <vt:lpstr>Stay of Adjudications – 609.095(b)</vt:lpstr>
      <vt:lpstr>PowerPoint Presentation</vt:lpstr>
      <vt:lpstr>Marital Rape Exception –  609.349</vt:lpstr>
      <vt:lpstr>PowerPoint Presentation</vt:lpstr>
      <vt:lpstr>Sexual Assault Reporting 609.3459</vt:lpstr>
      <vt:lpstr>Sexual Assault Reporting cont’d</vt:lpstr>
      <vt:lpstr>PowerPoint Presentation</vt:lpstr>
      <vt:lpstr>Predatory Offender Registration 243.166</vt:lpstr>
      <vt:lpstr>Predatory Offender Registration 243.166</vt:lpstr>
      <vt:lpstr>Predatory Offender Registration  cont’d</vt:lpstr>
      <vt:lpstr>PowerPoint Presentation</vt:lpstr>
      <vt:lpstr>Predatory Offender Driver’s License Photo 171.07, subd. 1a</vt:lpstr>
      <vt:lpstr>Evidence of Conduct – 634.20</vt:lpstr>
      <vt:lpstr>Evidence of Conduct – 634.20</vt:lpstr>
      <vt:lpstr>PowerPoint Presentation</vt:lpstr>
      <vt:lpstr>Opioid Limit 152.11</vt:lpstr>
      <vt:lpstr>PowerPoint Presentation</vt:lpstr>
      <vt:lpstr>PowerPoint Presentation</vt:lpstr>
      <vt:lpstr>First Degree DWI – Priors 169A.24, subd. 1(3)(iv)</vt:lpstr>
      <vt:lpstr>PowerPoint Presentation</vt:lpstr>
      <vt:lpstr>Interlock and Forfeiture 169A.63, subd. 13 </vt:lpstr>
      <vt:lpstr>Interlock and Forfeiture cont’d</vt:lpstr>
      <vt:lpstr>Interlock and Forfeiture cont’d</vt:lpstr>
      <vt:lpstr>Interlock and Forfeiture cont’d</vt:lpstr>
      <vt:lpstr>Interlock and Forfeiture cont’d</vt:lpstr>
      <vt:lpstr>PowerPoint Presentation</vt:lpstr>
      <vt:lpstr>Reckless/Careless Driving 169.13, subds. 1 and 2</vt:lpstr>
      <vt:lpstr>Reckless/Careless Driving 169.13, subds. 1 and 2</vt:lpstr>
      <vt:lpstr>PowerPoint Presentation</vt:lpstr>
      <vt:lpstr>Snowmobile and ATV Riding Privileges – 84.91</vt:lpstr>
      <vt:lpstr>PowerPoint Presentation</vt:lpstr>
      <vt:lpstr>Boating Privileges – 86B.331</vt:lpstr>
      <vt:lpstr>PowerPoint Presentation</vt:lpstr>
      <vt:lpstr>Yield to School Bus 169.20, subd. 7</vt:lpstr>
      <vt:lpstr>PowerPoint Presentation</vt:lpstr>
      <vt:lpstr>Flagger 169.06, subd. 4a</vt:lpstr>
      <vt:lpstr>Flagger cont’d</vt:lpstr>
      <vt:lpstr>Flagger cont’d</vt:lpstr>
      <vt:lpstr>PowerPoint Presentation</vt:lpstr>
      <vt:lpstr>PowerPoint Presentation</vt:lpstr>
      <vt:lpstr>Parked Emergency Vehicle 169.18, subd.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Authorized Vehicles cont’d</vt:lpstr>
      <vt:lpstr>PowerPoint Presentation</vt:lpstr>
      <vt:lpstr>Driver’s License Misc</vt:lpstr>
      <vt:lpstr>PowerPoint Presentation</vt:lpstr>
      <vt:lpstr>Hands Free 169.475</vt:lpstr>
      <vt:lpstr>Hands Free Prohibitions</vt:lpstr>
      <vt:lpstr>Hands Free Exceptions</vt:lpstr>
      <vt:lpstr>Hands Free Exceptions</vt:lpstr>
      <vt:lpstr>Hands Free Exceptions</vt:lpstr>
      <vt:lpstr>Hands Free Emergency Exceptions</vt:lpstr>
      <vt:lpstr>Hands Free Emergency Exceptions</vt:lpstr>
      <vt:lpstr>Hands Free Definitions</vt:lpstr>
      <vt:lpstr>Hands Free Definitions</vt:lpstr>
      <vt:lpstr>Hands Free Does Not Apply</vt:lpstr>
      <vt:lpstr>Hands Free Penalty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Slowpoke Law 169.18, subd. 10 </vt:lpstr>
      <vt:lpstr>Slowpoke Law cont’d</vt:lpstr>
      <vt:lpstr>Slowpoke Law cont’d</vt:lpstr>
      <vt:lpstr>PowerPoint Presentation</vt:lpstr>
      <vt:lpstr>PowerPoint Presentation</vt:lpstr>
      <vt:lpstr>PowerPoint Presentation</vt:lpstr>
      <vt:lpstr>PowerPoint Presentation</vt:lpstr>
      <vt:lpstr>Slowpoke Law Scenario </vt:lpstr>
      <vt:lpstr>Slowpoke Law </vt:lpstr>
      <vt:lpstr>Slowpoke Law </vt:lpstr>
      <vt:lpstr>Slowpoke Law </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Anoka County Attorney’s Office 2006 Legislative Update</dc:title>
  <dc:creator>.</dc:creator>
  <cp:lastModifiedBy>Bryan R. Lindberg</cp:lastModifiedBy>
  <cp:revision>908</cp:revision>
  <dcterms:created xsi:type="dcterms:W3CDTF">2006-08-29T19:24:49Z</dcterms:created>
  <dcterms:modified xsi:type="dcterms:W3CDTF">2019-09-18T20:44:28Z</dcterms:modified>
</cp:coreProperties>
</file>