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25" r:id="rId3"/>
    <p:sldId id="1261" r:id="rId4"/>
    <p:sldId id="1263" r:id="rId5"/>
    <p:sldId id="1225" r:id="rId6"/>
    <p:sldId id="1226" r:id="rId7"/>
    <p:sldId id="1264" r:id="rId8"/>
    <p:sldId id="1227" r:id="rId9"/>
    <p:sldId id="1265" r:id="rId10"/>
    <p:sldId id="1230" r:id="rId11"/>
    <p:sldId id="1234" r:id="rId12"/>
    <p:sldId id="1267" r:id="rId13"/>
    <p:sldId id="1233" r:id="rId14"/>
    <p:sldId id="1235" r:id="rId15"/>
    <p:sldId id="1232" r:id="rId16"/>
    <p:sldId id="1268" r:id="rId17"/>
    <p:sldId id="1236" r:id="rId18"/>
    <p:sldId id="1237" r:id="rId19"/>
    <p:sldId id="1239" r:id="rId20"/>
    <p:sldId id="1238" r:id="rId21"/>
    <p:sldId id="1229" r:id="rId22"/>
    <p:sldId id="1269" r:id="rId23"/>
    <p:sldId id="1270" r:id="rId24"/>
    <p:sldId id="1241" r:id="rId25"/>
    <p:sldId id="1242" r:id="rId26"/>
    <p:sldId id="1247" r:id="rId27"/>
    <p:sldId id="1243" r:id="rId28"/>
    <p:sldId id="1244" r:id="rId29"/>
    <p:sldId id="1245" r:id="rId30"/>
    <p:sldId id="1246" r:id="rId31"/>
    <p:sldId id="1249" r:id="rId32"/>
    <p:sldId id="1250" r:id="rId33"/>
    <p:sldId id="1189" r:id="rId34"/>
    <p:sldId id="1251" r:id="rId35"/>
    <p:sldId id="1252" r:id="rId36"/>
    <p:sldId id="1253" r:id="rId37"/>
    <p:sldId id="1254" r:id="rId38"/>
    <p:sldId id="1255" r:id="rId39"/>
    <p:sldId id="1256" r:id="rId40"/>
    <p:sldId id="1258" r:id="rId41"/>
    <p:sldId id="1257" r:id="rId42"/>
    <p:sldId id="1259" r:id="rId43"/>
    <p:sldId id="1280" r:id="rId44"/>
    <p:sldId id="1281" r:id="rId45"/>
    <p:sldId id="1275" r:id="rId46"/>
    <p:sldId id="1276" r:id="rId47"/>
    <p:sldId id="1277" r:id="rId48"/>
    <p:sldId id="1279" r:id="rId49"/>
    <p:sldId id="1278" r:id="rId50"/>
    <p:sldId id="1273" r:id="rId51"/>
    <p:sldId id="1260" r:id="rId52"/>
    <p:sldId id="1271" r:id="rId53"/>
    <p:sldId id="1272" r:id="rId54"/>
    <p:sldId id="1274" r:id="rId55"/>
    <p:sldId id="121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R. Lindberg" initials="BRL" lastIdx="0" clrIdx="0">
    <p:extLst>
      <p:ext uri="{19B8F6BF-5375-455C-9EA6-DF929625EA0E}">
        <p15:presenceInfo xmlns:p15="http://schemas.microsoft.com/office/powerpoint/2012/main" userId="S::BRLindbe@co.anoka.mn.us::aa4884c5-d92b-45c4-9321-7dc113757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FFCC00"/>
    <a:srgbClr val="FFFF66"/>
    <a:srgbClr val="FFFF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250D23-C833-4711-8756-145F9E041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7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DC66B-5C13-47E4-89B9-AECD0D097D7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Adding a note</a:t>
            </a:r>
          </a:p>
        </p:txBody>
      </p:sp>
    </p:spTree>
    <p:extLst>
      <p:ext uri="{BB962C8B-B14F-4D97-AF65-F5344CB8AC3E}">
        <p14:creationId xmlns:p14="http://schemas.microsoft.com/office/powerpoint/2010/main" val="1913328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 of a mile from a park, church, or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57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the monetary penalty for $500 = $100 up to $250 $200 up to $500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2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go down the recorder’s office and see what I can find.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63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on doc’s submitted by secured party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63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Physician, psychologist, social worker, chemical dependency counselor, marriage therapist, mental health service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2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a report after 24 months to the legislature – pros and cons, public response, safety concerns, rec’s for modifications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regular session yielded the fewest number of new chapters in one regular session in history. Since 1858.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5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9.25 billion dollar – that is billion with a “B” – surplus.  $4 tax breaks - $4 new spending - $4 left over in case economy worsens.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3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 in the Health and Human Services policy bill.  Amends the Pharmacy Practice 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Brussel sprouts?  Picture of Ann Margaret or Elizabeth Taylor or Rock Hudson?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Brussel sprouts?  Picture of Ann Margaret or Elizabeth Taylor or Rock Hudson?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6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not know it, until you have to pay for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Tylenol.  Tamper-evident.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82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 of a mile from a park, church, or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0D23-C833-4711-8756-145F9E04183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FF910-00FE-4F7D-BC96-28DF434D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62DA3-CFE7-41AF-B3FF-06F18F081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CF8B-2797-4DB7-885F-7DEE4D4F2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D0F2-3B23-4A96-BF58-0E60128BA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0A85-B55E-4C9E-A328-616CFE6CC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E4D8-E025-47FD-955E-FA2B543EF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DD99B-3EED-4057-9EF9-469898BB4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D30A-D79A-4D97-9882-10325DB53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E05A-0B18-4A56-AE2A-799DEC7D7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53C1-20C7-4828-A1CD-C98FF0A88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25BE-D85B-461E-B84C-9D495922F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5D63-8D48-43F3-91F2-4C1DE0049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F8C9B-38E2-4410-BCCA-229753E49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242-6ACE-4B37-BBB8-7642D6A06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C876-3932-4217-A45F-CAEFA13D8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1451-978A-43DC-9CBF-D02476303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0FA24-B00B-4121-9760-77436A19E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7E7149-996A-46E8-89E1-55F2C380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/>
              <a:t>2022 Anoka County Bar Association Legislative  Update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Bryan R. Lindberg</a:t>
            </a:r>
          </a:p>
          <a:p>
            <a:r>
              <a:rPr lang="en-US" dirty="0"/>
              <a:t>Assistant Anoka County Attorney</a:t>
            </a:r>
          </a:p>
          <a:p>
            <a:r>
              <a:rPr lang="en-US" dirty="0"/>
              <a:t>763-324-5386</a:t>
            </a:r>
          </a:p>
          <a:p>
            <a:r>
              <a:rPr lang="en-US" dirty="0"/>
              <a:t>bryan.lindberg@co.anoka.mn.us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CB38-FAC5-4BAB-BED4-36C087EB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Edibles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1937-7DE7-4402-BC1D-5D699C5F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>
                <a:solidFill>
                  <a:srgbClr val="FF0000"/>
                </a:solidFill>
              </a:rPr>
              <a:t>cannot </a:t>
            </a:r>
            <a:r>
              <a:rPr lang="en-US" dirty="0"/>
              <a:t>bear the likeness or contain cartoon-like characteristics of a real or fictional person, animal, or fruit that </a:t>
            </a:r>
            <a:r>
              <a:rPr lang="en-US" dirty="0">
                <a:solidFill>
                  <a:srgbClr val="FF0000"/>
                </a:solidFill>
              </a:rPr>
              <a:t>appeals to children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dibles Packaging | Buy Custom Edible boxes at Wholesale Rate">
            <a:extLst>
              <a:ext uri="{FF2B5EF4-FFF2-40B4-BE49-F238E27FC236}">
                <a16:creationId xmlns:a16="http://schemas.microsoft.com/office/drawing/2014/main" id="{6371F4A0-AB13-4806-B2C1-5C85474D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2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CB38-FAC5-4BAB-BED4-36C087EB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Edibles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1937-7DE7-4402-BC1D-5D699C5F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Packaging cannot be modeled after a brand of products primarily </a:t>
            </a:r>
            <a:r>
              <a:rPr lang="en-US" dirty="0">
                <a:solidFill>
                  <a:srgbClr val="FF0000"/>
                </a:solidFill>
              </a:rPr>
              <a:t>consumed by children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8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DA warns about children mistaking marijuana edibles for candy, treats |  WSET">
            <a:extLst>
              <a:ext uri="{FF2B5EF4-FFF2-40B4-BE49-F238E27FC236}">
                <a16:creationId xmlns:a16="http://schemas.microsoft.com/office/drawing/2014/main" id="{829F6F91-9012-48C4-B2D7-E6B23BC7B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8"/>
            <a:ext cx="9144000" cy="63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2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1A9E-398E-45BC-8342-4B62DE83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Edibles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4746-5D16-43D2-9B12-E9BEBE0A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be packaged in a way that resembles </a:t>
            </a:r>
            <a:r>
              <a:rPr lang="en-US" dirty="0">
                <a:solidFill>
                  <a:srgbClr val="FF0000"/>
                </a:solidFill>
              </a:rPr>
              <a:t>commercially available food product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3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n you tell the difference between these kid-friendly products and their  cannabis-infused lookalikes? | YourCentralValley.com">
            <a:extLst>
              <a:ext uri="{FF2B5EF4-FFF2-40B4-BE49-F238E27FC236}">
                <a16:creationId xmlns:a16="http://schemas.microsoft.com/office/drawing/2014/main" id="{EF2EB77F-02A7-4852-88A9-47018AE8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8" y="1207770"/>
            <a:ext cx="7932964" cy="44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02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1A9E-398E-45BC-8342-4B62DE83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Edibles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4746-5D16-43D2-9B12-E9BEBE0A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be packaged in a container that includes statement, artwork, or design that could </a:t>
            </a:r>
            <a:r>
              <a:rPr lang="en-US" dirty="0">
                <a:solidFill>
                  <a:srgbClr val="FF0000"/>
                </a:solidFill>
              </a:rPr>
              <a:t>reasonably mislead </a:t>
            </a:r>
            <a:r>
              <a:rPr lang="en-US" dirty="0"/>
              <a:t>any person to believe that it contains anything other than an edible cannabinoid product</a:t>
            </a:r>
          </a:p>
        </p:txBody>
      </p:sp>
    </p:spTree>
    <p:extLst>
      <p:ext uri="{BB962C8B-B14F-4D97-AF65-F5344CB8AC3E}">
        <p14:creationId xmlns:p14="http://schemas.microsoft.com/office/powerpoint/2010/main" val="350132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rginia cracking down on THC-laced copycat snacks | wusa9.com">
            <a:extLst>
              <a:ext uri="{FF2B5EF4-FFF2-40B4-BE49-F238E27FC236}">
                <a16:creationId xmlns:a16="http://schemas.microsoft.com/office/drawing/2014/main" id="{0DF0C286-5776-4FD5-9D70-F878877C1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5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149B-6F62-419A-8621-42260CD4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Edibles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CEC71-3AD7-460B-8661-BE4F49CD3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Packaging must be </a:t>
            </a:r>
            <a:r>
              <a:rPr lang="en-US" dirty="0">
                <a:solidFill>
                  <a:srgbClr val="FF0000"/>
                </a:solidFill>
              </a:rPr>
              <a:t>child-resistant, tamper-evident</a:t>
            </a:r>
            <a:r>
              <a:rPr lang="en-US" dirty="0"/>
              <a:t>, and opaque</a:t>
            </a:r>
          </a:p>
          <a:p>
            <a:r>
              <a:rPr lang="en-US" dirty="0">
                <a:solidFill>
                  <a:srgbClr val="FF0000"/>
                </a:solidFill>
              </a:rPr>
              <a:t>Single serving size </a:t>
            </a:r>
            <a:r>
              <a:rPr lang="en-US" dirty="0"/>
              <a:t>defined by wrapping or scoring</a:t>
            </a:r>
          </a:p>
          <a:p>
            <a:r>
              <a:rPr lang="en-US" dirty="0"/>
              <a:t>On the packaging, the individual </a:t>
            </a:r>
            <a:r>
              <a:rPr lang="en-US" dirty="0">
                <a:solidFill>
                  <a:srgbClr val="FF0000"/>
                </a:solidFill>
              </a:rPr>
              <a:t>serving size</a:t>
            </a:r>
            <a:r>
              <a:rPr lang="en-US" dirty="0"/>
              <a:t> cannabinoid product amount and </a:t>
            </a:r>
            <a:r>
              <a:rPr lang="en-US" dirty="0">
                <a:solidFill>
                  <a:srgbClr val="FF0000"/>
                </a:solidFill>
              </a:rPr>
              <a:t>total</a:t>
            </a:r>
            <a:r>
              <a:rPr lang="en-US" dirty="0"/>
              <a:t> cannabinoid product amount must be listed</a:t>
            </a:r>
          </a:p>
        </p:txBody>
      </p:sp>
    </p:spTree>
    <p:extLst>
      <p:ext uri="{BB962C8B-B14F-4D97-AF65-F5344CB8AC3E}">
        <p14:creationId xmlns:p14="http://schemas.microsoft.com/office/powerpoint/2010/main" val="105485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oneer Squares – Sour Cherry CBD by Craft Elixirs">
            <a:extLst>
              <a:ext uri="{FF2B5EF4-FFF2-40B4-BE49-F238E27FC236}">
                <a16:creationId xmlns:a16="http://schemas.microsoft.com/office/drawing/2014/main" id="{45F8ECBC-0256-4693-9DCD-2F2FFA86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CBCC520-2273-4FBF-AFEA-2814BDC9013E}"/>
              </a:ext>
            </a:extLst>
          </p:cNvPr>
          <p:cNvSpPr/>
          <p:nvPr/>
        </p:nvSpPr>
        <p:spPr>
          <a:xfrm>
            <a:off x="3352800" y="16764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2B63978-E9D5-4446-BB90-DEDC82C31B24}"/>
              </a:ext>
            </a:extLst>
          </p:cNvPr>
          <p:cNvSpPr/>
          <p:nvPr/>
        </p:nvSpPr>
        <p:spPr>
          <a:xfrm>
            <a:off x="4864225" y="1828800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7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990600"/>
            <a:ext cx="57912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" y="83819"/>
            <a:ext cx="9003126" cy="66960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19"/>
            <a:ext cx="76993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Rise of Cannabis Seltzer, Which Gets You High Quicker Than Edibles">
            <a:extLst>
              <a:ext uri="{FF2B5EF4-FFF2-40B4-BE49-F238E27FC236}">
                <a16:creationId xmlns:a16="http://schemas.microsoft.com/office/drawing/2014/main" id="{4A059B50-B0E9-4B42-92DE-6E5AB77F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5AE3DAA-0CAF-439D-8C26-9EC34F87B0E8}"/>
              </a:ext>
            </a:extLst>
          </p:cNvPr>
          <p:cNvSpPr/>
          <p:nvPr/>
        </p:nvSpPr>
        <p:spPr>
          <a:xfrm>
            <a:off x="4191000" y="42672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C190-7839-4D2B-8589-8BA7AEB5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Edibles </a:t>
            </a:r>
            <a:br>
              <a:rPr lang="en-US" dirty="0"/>
            </a:br>
            <a:r>
              <a:rPr lang="en-US" dirty="0"/>
              <a:t>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717E6-A9A9-4F59-B21D-FD8822E5A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Sale to persons </a:t>
            </a:r>
            <a:r>
              <a:rPr lang="en-US" dirty="0">
                <a:solidFill>
                  <a:srgbClr val="FF0000"/>
                </a:solidFill>
              </a:rPr>
              <a:t>under the age of 21</a:t>
            </a:r>
            <a:r>
              <a:rPr lang="en-US" dirty="0"/>
              <a:t> illegal </a:t>
            </a:r>
          </a:p>
          <a:p>
            <a:pPr lvl="1"/>
            <a:r>
              <a:rPr lang="en-US" i="1" dirty="0"/>
              <a:t>Minn. Stat. 151.72, </a:t>
            </a:r>
            <a:r>
              <a:rPr lang="en-US" i="1" dirty="0" err="1"/>
              <a:t>subd</a:t>
            </a:r>
            <a:r>
              <a:rPr lang="en-US" i="1" dirty="0"/>
              <a:t>. 3(c) </a:t>
            </a:r>
          </a:p>
          <a:p>
            <a:r>
              <a:rPr lang="en-US" dirty="0"/>
              <a:t>Any product </a:t>
            </a:r>
            <a:r>
              <a:rPr lang="en-US" dirty="0">
                <a:solidFill>
                  <a:srgbClr val="FF0000"/>
                </a:solidFill>
              </a:rPr>
              <a:t>exceeding </a:t>
            </a:r>
            <a:r>
              <a:rPr lang="en-US" dirty="0"/>
              <a:t>.03 % THC, more than 5 milligrams THC per serving, or more than 50 milligrams THC per package is considered to be an “adulterated drug” </a:t>
            </a:r>
          </a:p>
          <a:p>
            <a:pPr lvl="1"/>
            <a:r>
              <a:rPr lang="en-US" i="1" dirty="0"/>
              <a:t>Minn. Stat. 151.72, </a:t>
            </a:r>
            <a:r>
              <a:rPr lang="en-US" i="1" dirty="0" err="1"/>
              <a:t>subd</a:t>
            </a:r>
            <a:r>
              <a:rPr lang="en-US" i="1" dirty="0"/>
              <a:t>. 6</a:t>
            </a:r>
          </a:p>
          <a:p>
            <a:r>
              <a:rPr lang="en-US" dirty="0"/>
              <a:t>Sell or deliver adulterated drug unlawful</a:t>
            </a:r>
          </a:p>
          <a:p>
            <a:pPr lvl="1"/>
            <a:r>
              <a:rPr lang="en-US" i="1" dirty="0"/>
              <a:t>Minn. Stat. 151.34</a:t>
            </a:r>
          </a:p>
          <a:p>
            <a:endParaRPr lang="en-US" dirty="0"/>
          </a:p>
          <a:p>
            <a:endParaRPr lang="en-US" i="1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5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376C-172C-493E-80E1-DD03B167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Edibles</a:t>
            </a:r>
            <a:br>
              <a:rPr lang="en-US" dirty="0"/>
            </a:br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E8B8-A112-4EE5-AC26-68391295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licensing provisions</a:t>
            </a:r>
          </a:p>
          <a:p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funding sources for enforcement</a:t>
            </a:r>
          </a:p>
          <a:p>
            <a:r>
              <a:rPr lang="en-US" dirty="0"/>
              <a:t>Moratoriums on sales by cities</a:t>
            </a:r>
          </a:p>
          <a:p>
            <a:r>
              <a:rPr lang="en-US" dirty="0"/>
              <a:t>Sale location restrictions</a:t>
            </a:r>
          </a:p>
          <a:p>
            <a:pPr lvl="1"/>
            <a:r>
              <a:rPr lang="en-US" dirty="0"/>
              <a:t>St. Cloud Planning Commission zoning</a:t>
            </a:r>
          </a:p>
          <a:p>
            <a:r>
              <a:rPr lang="en-US" dirty="0">
                <a:solidFill>
                  <a:srgbClr val="FF0000"/>
                </a:solidFill>
              </a:rPr>
              <a:t>Tax</a:t>
            </a:r>
            <a:r>
              <a:rPr lang="en-US" dirty="0"/>
              <a:t> revenue losses of up to $46 million per year (assuming 10% tax rate)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376C-172C-493E-80E1-DD03B167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Edibles</a:t>
            </a:r>
            <a:br>
              <a:rPr lang="en-US" dirty="0"/>
            </a:br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E8B8-A112-4EE5-AC26-68391295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lab testing of the product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practical</a:t>
            </a:r>
          </a:p>
          <a:p>
            <a:pPr lvl="1"/>
            <a:r>
              <a:rPr lang="en-US" dirty="0"/>
              <a:t>“Mixture” vs. percentage and specific amount in each serving size or package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51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G Wentworth sued for monopolising cash-for-settlements market - Global  Competition Review">
            <a:extLst>
              <a:ext uri="{FF2B5EF4-FFF2-40B4-BE49-F238E27FC236}">
                <a16:creationId xmlns:a16="http://schemas.microsoft.com/office/drawing/2014/main" id="{85BD6AC6-01A7-4C3B-9BD4-AFC15F0B8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5" y="1199580"/>
            <a:ext cx="8036590" cy="44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1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EBB0-8D7D-459A-B41E-C85D88EF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Settlements</a:t>
            </a:r>
            <a:br>
              <a:rPr lang="en-US" dirty="0"/>
            </a:br>
            <a:r>
              <a:rPr lang="en-US" sz="2800" i="1" dirty="0"/>
              <a:t>Minn. Stat. 549.30 – 549.41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9AF3-35E5-41E2-9B94-5B028BDDF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settlements from civil lawsuits, insurance claims, worker’s compensation payments, or other damage awards</a:t>
            </a:r>
          </a:p>
          <a:p>
            <a:endParaRPr lang="en-US" dirty="0"/>
          </a:p>
          <a:p>
            <a:r>
              <a:rPr lang="en-US" dirty="0"/>
              <a:t>Prior to the transfer of a structured settlement and a lump-sum payment being made, </a:t>
            </a:r>
            <a:r>
              <a:rPr lang="en-US" dirty="0">
                <a:solidFill>
                  <a:srgbClr val="FF0000"/>
                </a:solidFill>
              </a:rPr>
              <a:t>new requirements </a:t>
            </a:r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transferee</a:t>
            </a:r>
          </a:p>
        </p:txBody>
      </p:sp>
    </p:spTree>
    <p:extLst>
      <p:ext uri="{BB962C8B-B14F-4D97-AF65-F5344CB8AC3E}">
        <p14:creationId xmlns:p14="http://schemas.microsoft.com/office/powerpoint/2010/main" val="686466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EBB0-8D7D-459A-B41E-C85D88EF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Settlements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9AF3-35E5-41E2-9B94-5B028BDDF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Disclosure </a:t>
            </a:r>
            <a:r>
              <a:rPr lang="en-US" dirty="0">
                <a:solidFill>
                  <a:srgbClr val="FF0000"/>
                </a:solidFill>
              </a:rPr>
              <a:t>statement</a:t>
            </a:r>
            <a:r>
              <a:rPr lang="en-US" dirty="0"/>
              <a:t> to payee</a:t>
            </a:r>
          </a:p>
          <a:p>
            <a:pPr lvl="1"/>
            <a:r>
              <a:rPr lang="en-US" dirty="0"/>
              <a:t>Aggregate amount of payments</a:t>
            </a:r>
          </a:p>
          <a:p>
            <a:pPr lvl="1"/>
            <a:r>
              <a:rPr lang="en-US" dirty="0"/>
              <a:t>Gross advance amount</a:t>
            </a:r>
          </a:p>
          <a:p>
            <a:pPr lvl="1"/>
            <a:r>
              <a:rPr lang="en-US" dirty="0"/>
              <a:t>Itemized list of all transfer expenses</a:t>
            </a:r>
          </a:p>
          <a:p>
            <a:pPr lvl="1"/>
            <a:r>
              <a:rPr lang="en-US" dirty="0"/>
              <a:t>Effective annual interest rate that payee will be paying to transferee</a:t>
            </a:r>
          </a:p>
        </p:txBody>
      </p:sp>
    </p:spTree>
    <p:extLst>
      <p:ext uri="{BB962C8B-B14F-4D97-AF65-F5344CB8AC3E}">
        <p14:creationId xmlns:p14="http://schemas.microsoft.com/office/powerpoint/2010/main" val="2918029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210A-4294-4015-8E89-85899C27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Settlements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3E4A-0F74-49BE-806F-99962EFE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Transferee must be </a:t>
            </a:r>
            <a:r>
              <a:rPr lang="en-US" dirty="0">
                <a:solidFill>
                  <a:srgbClr val="FF0000"/>
                </a:solidFill>
              </a:rPr>
              <a:t>registered</a:t>
            </a:r>
            <a:r>
              <a:rPr lang="en-US" dirty="0"/>
              <a:t> to do business in Minnesota</a:t>
            </a:r>
          </a:p>
          <a:p>
            <a:r>
              <a:rPr lang="en-US" dirty="0"/>
              <a:t>Must </a:t>
            </a:r>
            <a:r>
              <a:rPr lang="en-US" dirty="0">
                <a:solidFill>
                  <a:srgbClr val="FF0000"/>
                </a:solidFill>
              </a:rPr>
              <a:t>post</a:t>
            </a:r>
            <a:r>
              <a:rPr lang="en-US" dirty="0"/>
              <a:t> surety bond, cash, or letter of credit</a:t>
            </a:r>
          </a:p>
          <a:p>
            <a:r>
              <a:rPr lang="en-US" dirty="0"/>
              <a:t>Transfer must be </a:t>
            </a:r>
            <a:r>
              <a:rPr lang="en-US" dirty="0">
                <a:solidFill>
                  <a:srgbClr val="FF0000"/>
                </a:solidFill>
              </a:rPr>
              <a:t>approved by the court</a:t>
            </a:r>
          </a:p>
          <a:p>
            <a:r>
              <a:rPr lang="en-US" dirty="0"/>
              <a:t>Transfer must be in the </a:t>
            </a:r>
            <a:r>
              <a:rPr lang="en-US" dirty="0">
                <a:solidFill>
                  <a:srgbClr val="FF0000"/>
                </a:solidFill>
              </a:rPr>
              <a:t>“best interests” </a:t>
            </a:r>
            <a:r>
              <a:rPr lang="en-US" dirty="0"/>
              <a:t>of the payee, taking into account the welfare and support of the payee’s dependents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80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210A-4294-4015-8E89-85899C27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Settlements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3E4A-0F74-49BE-806F-99962EFE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Payee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be advised in writing to seek independent professional advice regarding the legal, tax, and financial implications of the transfer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Best interest</a:t>
            </a:r>
            <a:r>
              <a:rPr lang="en-US" dirty="0"/>
              <a:t>” criteria include:</a:t>
            </a:r>
          </a:p>
          <a:p>
            <a:pPr lvl="1"/>
            <a:r>
              <a:rPr lang="en-US" dirty="0"/>
              <a:t>Payee’s mental capacity, maturity level</a:t>
            </a:r>
          </a:p>
          <a:p>
            <a:pPr lvl="1"/>
            <a:r>
              <a:rPr lang="en-US" dirty="0"/>
              <a:t>Other financial means without settlement payments</a:t>
            </a:r>
          </a:p>
          <a:p>
            <a:pPr lvl="1"/>
            <a:r>
              <a:rPr lang="en-US" dirty="0"/>
              <a:t>Payee’s financial obligations to dependents, including child support or maintenance</a:t>
            </a:r>
          </a:p>
        </p:txBody>
      </p:sp>
    </p:spTree>
    <p:extLst>
      <p:ext uri="{BB962C8B-B14F-4D97-AF65-F5344CB8AC3E}">
        <p14:creationId xmlns:p14="http://schemas.microsoft.com/office/powerpoint/2010/main" val="1836615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210A-4294-4015-8E89-85899C27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“Best Interests”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3E4A-0F74-49BE-806F-99962EFE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Eligibility for future public benefits</a:t>
            </a:r>
          </a:p>
          <a:p>
            <a:pPr lvl="1"/>
            <a:r>
              <a:rPr lang="en-US" dirty="0"/>
              <a:t>Other relevant factors</a:t>
            </a:r>
          </a:p>
        </p:txBody>
      </p:sp>
    </p:spTree>
    <p:extLst>
      <p:ext uri="{BB962C8B-B14F-4D97-AF65-F5344CB8AC3E}">
        <p14:creationId xmlns:p14="http://schemas.microsoft.com/office/powerpoint/2010/main" val="411099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ocabulary - What word describes the traffic when vehicles are totally  stopped? - English Language &amp; Usage Stack Exchange">
            <a:extLst>
              <a:ext uri="{FF2B5EF4-FFF2-40B4-BE49-F238E27FC236}">
                <a16:creationId xmlns:a16="http://schemas.microsoft.com/office/drawing/2014/main" id="{B39FC94C-1F43-4C5B-AD94-CE2AAD7A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35" y="1324985"/>
            <a:ext cx="7280329" cy="42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7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210A-4294-4015-8E89-85899C27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Settlements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3E4A-0F74-49BE-806F-99962EFE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Court involvement:</a:t>
            </a:r>
          </a:p>
          <a:p>
            <a:pPr lvl="1"/>
            <a:r>
              <a:rPr lang="en-US" dirty="0"/>
              <a:t>Application for approval </a:t>
            </a:r>
            <a:r>
              <a:rPr lang="en-US" dirty="0">
                <a:solidFill>
                  <a:srgbClr val="FF0000"/>
                </a:solidFill>
              </a:rPr>
              <a:t>brought by transferee</a:t>
            </a:r>
          </a:p>
          <a:p>
            <a:pPr lvl="1"/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county</a:t>
            </a:r>
            <a:r>
              <a:rPr lang="en-US" dirty="0"/>
              <a:t> where payee is </a:t>
            </a:r>
            <a:r>
              <a:rPr lang="en-US" dirty="0">
                <a:solidFill>
                  <a:srgbClr val="FF0000"/>
                </a:solidFill>
              </a:rPr>
              <a:t>domiciled</a:t>
            </a:r>
          </a:p>
          <a:p>
            <a:pPr lvl="1"/>
            <a:r>
              <a:rPr lang="en-US" dirty="0"/>
              <a:t>“Timely” hearing</a:t>
            </a:r>
          </a:p>
          <a:p>
            <a:pPr lvl="1"/>
            <a:r>
              <a:rPr lang="en-US" dirty="0"/>
              <a:t>Court </a:t>
            </a:r>
            <a:r>
              <a:rPr lang="en-US" dirty="0">
                <a:solidFill>
                  <a:srgbClr val="FF0000"/>
                </a:solidFill>
              </a:rPr>
              <a:t>may</a:t>
            </a:r>
            <a:r>
              <a:rPr lang="en-US" dirty="0"/>
              <a:t> appoint attorney to make an independent assessment and advise the court</a:t>
            </a:r>
          </a:p>
          <a:p>
            <a:pPr lvl="1"/>
            <a:r>
              <a:rPr lang="en-US" dirty="0"/>
              <a:t>Costs of attorney paid by transferee, not to exceed $2000</a:t>
            </a:r>
          </a:p>
        </p:txBody>
      </p:sp>
    </p:spTree>
    <p:extLst>
      <p:ext uri="{BB962C8B-B14F-4D97-AF65-F5344CB8AC3E}">
        <p14:creationId xmlns:p14="http://schemas.microsoft.com/office/powerpoint/2010/main" val="2780529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210A-4294-4015-8E89-85899C27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Settlements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3E4A-0F74-49BE-806F-99962EFE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Court </a:t>
            </a:r>
            <a:r>
              <a:rPr lang="en-US" dirty="0">
                <a:solidFill>
                  <a:srgbClr val="FF0000"/>
                </a:solidFill>
              </a:rPr>
              <a:t>shall</a:t>
            </a:r>
            <a:r>
              <a:rPr lang="en-US" dirty="0"/>
              <a:t> appoint assessment attorney </a:t>
            </a:r>
          </a:p>
          <a:p>
            <a:pPr lvl="1"/>
            <a:r>
              <a:rPr lang="en-US" dirty="0"/>
              <a:t>Proposed transfer of minor’s structured settlement</a:t>
            </a:r>
          </a:p>
          <a:p>
            <a:pPr lvl="1"/>
            <a:r>
              <a:rPr lang="en-US" dirty="0"/>
              <a:t>If it appears to the court that payee may suffer from </a:t>
            </a:r>
            <a:r>
              <a:rPr lang="en-US" dirty="0">
                <a:solidFill>
                  <a:srgbClr val="FF0000"/>
                </a:solidFill>
              </a:rPr>
              <a:t>mental or cognitive impairment</a:t>
            </a:r>
          </a:p>
          <a:p>
            <a:r>
              <a:rPr lang="en-US" dirty="0"/>
              <a:t>Transferee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file a motion for appointment if the transferee is aware of mental or cognitive impairment</a:t>
            </a:r>
          </a:p>
        </p:txBody>
      </p:sp>
    </p:spTree>
    <p:extLst>
      <p:ext uri="{BB962C8B-B14F-4D97-AF65-F5344CB8AC3E}">
        <p14:creationId xmlns:p14="http://schemas.microsoft.com/office/powerpoint/2010/main" val="2036004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210A-4294-4015-8E89-85899C27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Settlements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3E4A-0F74-49BE-806F-99962EFE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 provision </a:t>
            </a:r>
            <a:r>
              <a:rPr lang="en-US" dirty="0"/>
              <a:t>of the statute can be </a:t>
            </a:r>
            <a:r>
              <a:rPr lang="en-US" dirty="0">
                <a:solidFill>
                  <a:srgbClr val="FF0000"/>
                </a:solidFill>
              </a:rPr>
              <a:t>waived</a:t>
            </a:r>
            <a:r>
              <a:rPr lang="en-US" dirty="0"/>
              <a:t> by payee</a:t>
            </a:r>
          </a:p>
        </p:txBody>
      </p:sp>
    </p:spTree>
    <p:extLst>
      <p:ext uri="{BB962C8B-B14F-4D97-AF65-F5344CB8AC3E}">
        <p14:creationId xmlns:p14="http://schemas.microsoft.com/office/powerpoint/2010/main" val="3155779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53E0506-E9BC-49B7-9B2F-06B06A5B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0"/>
            <a:ext cx="4148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90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330B-F6A3-4DEA-895C-4BFB88E7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DNR Civil Penalties</a:t>
            </a:r>
            <a:br>
              <a:rPr lang="en-US" dirty="0"/>
            </a:br>
            <a:r>
              <a:rPr lang="en-US" sz="2800" i="1" dirty="0"/>
              <a:t>Minn. Stat. 84.775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4CAB7-410E-45E5-8E27-67460A21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Conservation Officers and Licensed Peace Officers </a:t>
            </a:r>
          </a:p>
          <a:p>
            <a:r>
              <a:rPr lang="en-US" dirty="0"/>
              <a:t>Issue </a:t>
            </a:r>
            <a:r>
              <a:rPr lang="en-US" dirty="0">
                <a:solidFill>
                  <a:srgbClr val="FF0000"/>
                </a:solidFill>
              </a:rPr>
              <a:t>civil</a:t>
            </a:r>
            <a:r>
              <a:rPr lang="en-US" dirty="0"/>
              <a:t> citation</a:t>
            </a:r>
          </a:p>
          <a:p>
            <a:pPr lvl="1"/>
            <a:r>
              <a:rPr lang="en-US" dirty="0"/>
              <a:t>Off-highway motorcycle </a:t>
            </a:r>
          </a:p>
          <a:p>
            <a:pPr lvl="1"/>
            <a:r>
              <a:rPr lang="en-US" dirty="0"/>
              <a:t>Off-road vehicle</a:t>
            </a:r>
          </a:p>
          <a:p>
            <a:pPr lvl="1"/>
            <a:r>
              <a:rPr lang="en-US" dirty="0"/>
              <a:t>All-terrain vehicle </a:t>
            </a:r>
          </a:p>
          <a:p>
            <a:pPr lvl="1"/>
            <a:r>
              <a:rPr lang="en-US" u="sng" dirty="0"/>
              <a:t>New</a:t>
            </a:r>
            <a:r>
              <a:rPr lang="en-US" dirty="0"/>
              <a:t> - Snowmobile</a:t>
            </a:r>
          </a:p>
          <a:p>
            <a:r>
              <a:rPr lang="en-US" dirty="0"/>
              <a:t>Selected “trespass” violations of 84 or 97B</a:t>
            </a:r>
          </a:p>
        </p:txBody>
      </p:sp>
    </p:spTree>
    <p:extLst>
      <p:ext uri="{BB962C8B-B14F-4D97-AF65-F5344CB8AC3E}">
        <p14:creationId xmlns:p14="http://schemas.microsoft.com/office/powerpoint/2010/main" val="2262457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65F3-3275-4279-8444-F7A8B0E0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DNR Civil Penalties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FD4E-0D0A-4D10-A786-041FE25C31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offense - $250</a:t>
            </a:r>
          </a:p>
          <a:p>
            <a:r>
              <a:rPr lang="en-US" dirty="0"/>
              <a:t>Second offense - $500</a:t>
            </a:r>
          </a:p>
          <a:p>
            <a:r>
              <a:rPr lang="en-US" dirty="0"/>
              <a:t>Third or subsequent offense - $1000</a:t>
            </a:r>
          </a:p>
          <a:p>
            <a:r>
              <a:rPr lang="en-US" dirty="0"/>
              <a:t>Restitution required</a:t>
            </a:r>
          </a:p>
          <a:p>
            <a:r>
              <a:rPr lang="en-US" dirty="0"/>
              <a:t>Proceeds for trails and enforcement</a:t>
            </a:r>
          </a:p>
        </p:txBody>
      </p:sp>
      <p:pic>
        <p:nvPicPr>
          <p:cNvPr id="1026" name="Picture 2" descr="CPSC, Kawasaki Motors Corp., U.S.A. is Recalling 2005 Model Off-highway  Motorcycles | CPSC.gov">
            <a:extLst>
              <a:ext uri="{FF2B5EF4-FFF2-40B4-BE49-F238E27FC236}">
                <a16:creationId xmlns:a16="http://schemas.microsoft.com/office/drawing/2014/main" id="{30B6D515-5A81-4B92-B4BA-176C7CD99B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10689"/>
            <a:ext cx="2580246" cy="17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3FAB857-7175-4EF5-9B10-00E82F07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35351"/>
            <a:ext cx="2794144" cy="1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TVEA – All Terrain Vehicle Industry European Association | Vehicles &amp; Usage">
            <a:extLst>
              <a:ext uri="{FF2B5EF4-FFF2-40B4-BE49-F238E27FC236}">
                <a16:creationId xmlns:a16="http://schemas.microsoft.com/office/drawing/2014/main" id="{EC13A35E-E469-4E2D-826A-3FB85EEC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33" y="1610689"/>
            <a:ext cx="2281147" cy="14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2021 Polaris Snowmobiles | Polaris EN-CA">
            <a:extLst>
              <a:ext uri="{FF2B5EF4-FFF2-40B4-BE49-F238E27FC236}">
                <a16:creationId xmlns:a16="http://schemas.microsoft.com/office/drawing/2014/main" id="{40D90A40-B7ED-482A-9A23-8E400981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94" y="3363345"/>
            <a:ext cx="2900041" cy="16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54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 Myths About Organ Donation | Cedars-Sinai">
            <a:extLst>
              <a:ext uri="{FF2B5EF4-FFF2-40B4-BE49-F238E27FC236}">
                <a16:creationId xmlns:a16="http://schemas.microsoft.com/office/drawing/2014/main" id="{16D09C2C-706C-4FC0-AFC7-1F67515D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12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34C9C-CAB2-4B66-B38B-69B1D117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Donor</a:t>
            </a:r>
            <a:br>
              <a:rPr lang="en-US" dirty="0"/>
            </a:br>
            <a:r>
              <a:rPr lang="en-US" sz="2800" i="1" dirty="0"/>
              <a:t>Minn. Stat. 72A.20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BF722-6C82-4EE1-B0CE-DD3478BF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  <a:p>
            <a:pPr lvl="1"/>
            <a:r>
              <a:rPr lang="en-US" dirty="0"/>
              <a:t>Life, long term care, or disability</a:t>
            </a:r>
          </a:p>
          <a:p>
            <a:r>
              <a:rPr lang="en-US" dirty="0">
                <a:solidFill>
                  <a:srgbClr val="FF0000"/>
                </a:solidFill>
              </a:rPr>
              <a:t>Cannot discriminate </a:t>
            </a:r>
            <a:r>
              <a:rPr lang="en-US" dirty="0"/>
              <a:t>against living organ or bone marrow donor</a:t>
            </a:r>
          </a:p>
          <a:p>
            <a:pPr lvl="1"/>
            <a:r>
              <a:rPr lang="en-US" dirty="0" err="1"/>
              <a:t>Offerg</a:t>
            </a:r>
            <a:r>
              <a:rPr lang="en-US" dirty="0"/>
              <a:t>, premium cost, issuance, cancellation, coverage amount, or other condition</a:t>
            </a:r>
          </a:p>
          <a:p>
            <a:pPr lvl="1"/>
            <a:r>
              <a:rPr lang="en-US" dirty="0"/>
              <a:t>Without additional actuarial risks</a:t>
            </a:r>
          </a:p>
        </p:txBody>
      </p:sp>
    </p:spTree>
    <p:extLst>
      <p:ext uri="{BB962C8B-B14F-4D97-AF65-F5344CB8AC3E}">
        <p14:creationId xmlns:p14="http://schemas.microsoft.com/office/powerpoint/2010/main" val="2860950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nnesota Secretary Of State - About Safe at Home">
            <a:extLst>
              <a:ext uri="{FF2B5EF4-FFF2-40B4-BE49-F238E27FC236}">
                <a16:creationId xmlns:a16="http://schemas.microsoft.com/office/drawing/2014/main" id="{7AC53495-B2B3-48B3-B1EF-C7A430E2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588"/>
            <a:ext cx="914400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21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5DD7-2FE1-4362-89D3-017DB79A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At Home</a:t>
            </a:r>
            <a:br>
              <a:rPr lang="en-US" dirty="0"/>
            </a:br>
            <a:r>
              <a:rPr lang="en-US" sz="2800" i="1" dirty="0"/>
              <a:t>Minn. Stat. 5B.05 and 13.045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4160-A40F-4A30-9248-CAAF03B66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Protects </a:t>
            </a:r>
            <a:r>
              <a:rPr lang="en-US" dirty="0">
                <a:solidFill>
                  <a:srgbClr val="FF0000"/>
                </a:solidFill>
              </a:rPr>
              <a:t>location data </a:t>
            </a:r>
            <a:r>
              <a:rPr lang="en-US" dirty="0"/>
              <a:t>upon filing of a notice</a:t>
            </a:r>
          </a:p>
          <a:p>
            <a:pPr lvl="1"/>
            <a:r>
              <a:rPr lang="en-US" dirty="0"/>
              <a:t>Real property </a:t>
            </a:r>
            <a:r>
              <a:rPr lang="en-US" dirty="0">
                <a:solidFill>
                  <a:srgbClr val="FF0000"/>
                </a:solidFill>
              </a:rPr>
              <a:t>records</a:t>
            </a:r>
            <a:r>
              <a:rPr lang="en-US" dirty="0"/>
              <a:t>, including assessments, real property tax, personal property tax, and other data on real property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Landlords</a:t>
            </a:r>
            <a:r>
              <a:rPr lang="en-US" dirty="0"/>
              <a:t> prohibited from displaying participant’s name at rental location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3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inger Pointing Blame Images – Browse 10,802 Stock Photos, Vectors, and  Video | Adobe Stock">
            <a:extLst>
              <a:ext uri="{FF2B5EF4-FFF2-40B4-BE49-F238E27FC236}">
                <a16:creationId xmlns:a16="http://schemas.microsoft.com/office/drawing/2014/main" id="{4101D8A4-C026-4BF2-9157-28DC023C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6200"/>
            <a:ext cx="6248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75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Is a UCC Filing &amp; How Does a UCC Lien Work?">
            <a:extLst>
              <a:ext uri="{FF2B5EF4-FFF2-40B4-BE49-F238E27FC236}">
                <a16:creationId xmlns:a16="http://schemas.microsoft.com/office/drawing/2014/main" id="{9412C89E-0820-4490-83DB-A17D7DA4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619125"/>
            <a:ext cx="7172325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13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D511-95D6-43EC-9AE3-2D6FC95A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Lien Harassment</a:t>
            </a:r>
            <a:br>
              <a:rPr lang="en-US" dirty="0"/>
            </a:br>
            <a:r>
              <a:rPr lang="en-US" sz="2800" dirty="0"/>
              <a:t>Minn. Stat. 336.9-510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199BB-B7BD-44C4-B7FC-E0B436C1C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Secretary of State has the authority to administratively remove financing statement (lien)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Debtor</a:t>
            </a:r>
            <a:r>
              <a:rPr lang="en-US" dirty="0"/>
              <a:t> files affidavit</a:t>
            </a:r>
          </a:p>
          <a:p>
            <a:pPr lvl="2"/>
            <a:r>
              <a:rPr lang="en-US" dirty="0"/>
              <a:t>No filing fee paid by debtor</a:t>
            </a:r>
          </a:p>
          <a:p>
            <a:pPr lvl="1"/>
            <a:r>
              <a:rPr lang="en-US" dirty="0"/>
              <a:t>Filed with intent to </a:t>
            </a:r>
            <a:r>
              <a:rPr lang="en-US" dirty="0">
                <a:solidFill>
                  <a:srgbClr val="FF0000"/>
                </a:solidFill>
              </a:rPr>
              <a:t>harass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defraud</a:t>
            </a:r>
          </a:p>
          <a:p>
            <a:pPr lvl="1"/>
            <a:r>
              <a:rPr lang="en-US" dirty="0"/>
              <a:t>Financing statement </a:t>
            </a:r>
            <a:r>
              <a:rPr lang="en-US" dirty="0">
                <a:solidFill>
                  <a:srgbClr val="FF0000"/>
                </a:solidFill>
              </a:rPr>
              <a:t>terminated</a:t>
            </a:r>
          </a:p>
          <a:p>
            <a:pPr lvl="2"/>
            <a:r>
              <a:rPr lang="en-US" dirty="0"/>
              <a:t>Mailed and e-mailed to secured party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9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D511-95D6-43EC-9AE3-2D6FC95A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Lien Harassment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199BB-B7BD-44C4-B7FC-E0B436C1C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Secured party</a:t>
            </a:r>
            <a:r>
              <a:rPr lang="en-US" dirty="0"/>
              <a:t>, may in good faith</a:t>
            </a:r>
          </a:p>
          <a:p>
            <a:pPr lvl="1"/>
            <a:r>
              <a:rPr lang="en-US" dirty="0"/>
              <a:t>Request expediated </a:t>
            </a:r>
            <a:r>
              <a:rPr lang="en-US" dirty="0">
                <a:solidFill>
                  <a:srgbClr val="FF0000"/>
                </a:solidFill>
              </a:rPr>
              <a:t>department review </a:t>
            </a:r>
            <a:r>
              <a:rPr lang="en-US" dirty="0"/>
              <a:t>and removal of termination notice, or</a:t>
            </a:r>
          </a:p>
          <a:p>
            <a:pPr lvl="1"/>
            <a:r>
              <a:rPr lang="en-US" dirty="0"/>
              <a:t>File an action in </a:t>
            </a:r>
            <a:r>
              <a:rPr lang="en-US" dirty="0">
                <a:solidFill>
                  <a:srgbClr val="FF0000"/>
                </a:solidFill>
              </a:rPr>
              <a:t>district court </a:t>
            </a:r>
            <a:r>
              <a:rPr lang="en-US" dirty="0"/>
              <a:t>within 6 months of the termination notice being filed</a:t>
            </a:r>
          </a:p>
          <a:p>
            <a:pPr lvl="1"/>
            <a:r>
              <a:rPr lang="en-US" dirty="0"/>
              <a:t>If successful, financial statement is reinstated</a:t>
            </a:r>
          </a:p>
          <a:p>
            <a:pPr lvl="1"/>
            <a:r>
              <a:rPr lang="en-US" dirty="0"/>
              <a:t>If affidavit for removal was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authorized and filed with intent to harass or defraud secured party, costs and expenses and attorney’s fees may be awarded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54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btaining Payment of a Judgment for Money Damages – Wynn &amp; Wynn">
            <a:extLst>
              <a:ext uri="{FF2B5EF4-FFF2-40B4-BE49-F238E27FC236}">
                <a16:creationId xmlns:a16="http://schemas.microsoft.com/office/drawing/2014/main" id="{142D9F1F-9DDC-4315-9A67-8B59B143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38288"/>
            <a:ext cx="6286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69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E692-093A-4712-9CE1-ABE621C6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Judgments</a:t>
            </a:r>
            <a:br>
              <a:rPr lang="en-US" dirty="0"/>
            </a:br>
            <a:r>
              <a:rPr lang="en-US" sz="2800" i="1" dirty="0"/>
              <a:t>Minn. Stat. 548.64 - 74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A14F-632B-46ED-BA4F-0FD4F847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provisions for filing Canadian judgments</a:t>
            </a:r>
          </a:p>
          <a:p>
            <a:r>
              <a:rPr lang="en-US" dirty="0"/>
              <a:t>Registration procedure and effect</a:t>
            </a:r>
          </a:p>
          <a:p>
            <a:r>
              <a:rPr lang="en-US" dirty="0"/>
              <a:t>Notice provisions</a:t>
            </a:r>
          </a:p>
          <a:p>
            <a:r>
              <a:rPr lang="en-US" dirty="0"/>
              <a:t>Fully enforceable</a:t>
            </a:r>
          </a:p>
          <a:p>
            <a:r>
              <a:rPr lang="en-US" dirty="0"/>
              <a:t>Form provided by statute</a:t>
            </a:r>
          </a:p>
          <a:p>
            <a:r>
              <a:rPr lang="en-US" dirty="0"/>
              <a:t>Petition to vacate registration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88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 Police, a Playbook for Conflicts Involving Mental Illness - The New  York Times">
            <a:extLst>
              <a:ext uri="{FF2B5EF4-FFF2-40B4-BE49-F238E27FC236}">
                <a16:creationId xmlns:a16="http://schemas.microsoft.com/office/drawing/2014/main" id="{F7D244EE-45B0-465B-B008-0DF4BE4B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41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23A9-5F0E-4192-B25D-E675C52A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Crisis Data</a:t>
            </a:r>
            <a:br>
              <a:rPr lang="en-US" dirty="0"/>
            </a:br>
            <a:r>
              <a:rPr lang="en-US" sz="2800" i="1" dirty="0"/>
              <a:t>Minn. Stat. 13.46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CB78-08E6-4225-AFD5-8B01ECE4D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sharing of protected mental health data with law enforcement during “mental health crisis”</a:t>
            </a:r>
          </a:p>
          <a:p>
            <a:pPr lvl="1"/>
            <a:r>
              <a:rPr lang="en-US" dirty="0"/>
              <a:t>Previous language was “emergency interaction”</a:t>
            </a:r>
          </a:p>
          <a:p>
            <a:r>
              <a:rPr lang="en-US" dirty="0"/>
              <a:t>Limited to allow for “</a:t>
            </a:r>
            <a:r>
              <a:rPr lang="en-US" dirty="0">
                <a:solidFill>
                  <a:srgbClr val="FF0000"/>
                </a:solidFill>
              </a:rPr>
              <a:t>safe response</a:t>
            </a:r>
            <a:r>
              <a:rPr lang="en-US" dirty="0"/>
              <a:t>”</a:t>
            </a:r>
          </a:p>
          <a:p>
            <a:r>
              <a:rPr lang="en-US" dirty="0"/>
              <a:t>To include </a:t>
            </a:r>
            <a:r>
              <a:rPr lang="en-US" dirty="0">
                <a:solidFill>
                  <a:srgbClr val="FF0000"/>
                </a:solidFill>
              </a:rPr>
              <a:t>contact information </a:t>
            </a:r>
            <a:r>
              <a:rPr lang="en-US" dirty="0"/>
              <a:t>of medical professionals and </a:t>
            </a:r>
            <a:r>
              <a:rPr lang="en-US" dirty="0">
                <a:solidFill>
                  <a:srgbClr val="FF0000"/>
                </a:solidFill>
              </a:rPr>
              <a:t>response strategies</a:t>
            </a:r>
          </a:p>
        </p:txBody>
      </p:sp>
    </p:spTree>
    <p:extLst>
      <p:ext uri="{BB962C8B-B14F-4D97-AF65-F5344CB8AC3E}">
        <p14:creationId xmlns:p14="http://schemas.microsoft.com/office/powerpoint/2010/main" val="813222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23A9-5F0E-4192-B25D-E675C52A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Crisis Data –cont’d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CB78-08E6-4225-AFD5-8B01ECE4D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Chief law enforcement officer must develop written policy governing access, retention, and data security safeguards</a:t>
            </a:r>
          </a:p>
        </p:txBody>
      </p:sp>
    </p:spTree>
    <p:extLst>
      <p:ext uri="{BB962C8B-B14F-4D97-AF65-F5344CB8AC3E}">
        <p14:creationId xmlns:p14="http://schemas.microsoft.com/office/powerpoint/2010/main" val="1387918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'm a therapist. Here's the line I draw when treating men with unhealthy  sexual habits. - Vox">
            <a:extLst>
              <a:ext uri="{FF2B5EF4-FFF2-40B4-BE49-F238E27FC236}">
                <a16:creationId xmlns:a16="http://schemas.microsoft.com/office/drawing/2014/main" id="{FB202B71-F48C-40E5-9823-1493E768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91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F144-41FC-47D8-B35D-2742AAF0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Psychotherapist</a:t>
            </a:r>
            <a:br>
              <a:rPr lang="en-US" dirty="0"/>
            </a:br>
            <a:r>
              <a:rPr lang="en-US" sz="2800" i="1" dirty="0"/>
              <a:t>Minn. Stat. 609.341, </a:t>
            </a:r>
            <a:r>
              <a:rPr lang="en-US" sz="2800" i="1" dirty="0" err="1"/>
              <a:t>subd</a:t>
            </a:r>
            <a:r>
              <a:rPr lang="en-US" sz="2800" i="1" dirty="0"/>
              <a:t>.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E6D96-2C6A-465C-A459-DA5DD89A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“Psychotherapist” definition expanded to include “physician’s assistant”</a:t>
            </a:r>
          </a:p>
        </p:txBody>
      </p:sp>
    </p:spTree>
    <p:extLst>
      <p:ext uri="{BB962C8B-B14F-4D97-AF65-F5344CB8AC3E}">
        <p14:creationId xmlns:p14="http://schemas.microsoft.com/office/powerpoint/2010/main" val="293650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o is eating 'human-shaped' cannabis edibles and do we really need to  protect our children from it? | The Growthop">
            <a:extLst>
              <a:ext uri="{FF2B5EF4-FFF2-40B4-BE49-F238E27FC236}">
                <a16:creationId xmlns:a16="http://schemas.microsoft.com/office/drawing/2014/main" id="{B7BBE1AA-0AC0-44D4-9C9B-1B336D36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57288"/>
            <a:ext cx="68199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782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6 Popular Brands You Probably Have in Your Liquor Cabinet">
            <a:extLst>
              <a:ext uri="{FF2B5EF4-FFF2-40B4-BE49-F238E27FC236}">
                <a16:creationId xmlns:a16="http://schemas.microsoft.com/office/drawing/2014/main" id="{1842F992-D2E0-4E47-AD2B-B2C01651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023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1-209 Jackson St, Anoka, MN 55303 | LoopNet">
            <a:extLst>
              <a:ext uri="{FF2B5EF4-FFF2-40B4-BE49-F238E27FC236}">
                <a16:creationId xmlns:a16="http://schemas.microsoft.com/office/drawing/2014/main" id="{1D9A1CFE-E5D1-42B2-A386-90EFE17B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144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29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D5E7-7924-4F83-93D0-94AD33F4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Anoka Social District</a:t>
            </a:r>
            <a:br>
              <a:rPr lang="en-US" dirty="0"/>
            </a:br>
            <a:r>
              <a:rPr lang="en-US" sz="2800" i="1" dirty="0"/>
              <a:t>Minn. Stat. 645.021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517B-C0A9-4384-B4AB-80F62B53C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consumption of alcoholic beverages within the boundaries of the social district</a:t>
            </a:r>
          </a:p>
          <a:p>
            <a:r>
              <a:rPr lang="en-US" dirty="0"/>
              <a:t>Beverages provided by on-sale establishments within the district</a:t>
            </a:r>
          </a:p>
          <a:p>
            <a:pPr lvl="1"/>
            <a:r>
              <a:rPr lang="en-US" dirty="0"/>
              <a:t>No glass containers</a:t>
            </a:r>
          </a:p>
          <a:p>
            <a:pPr lvl="1"/>
            <a:r>
              <a:rPr lang="en-US" dirty="0"/>
              <a:t>Social district logo and identifies seller</a:t>
            </a:r>
          </a:p>
          <a:p>
            <a:r>
              <a:rPr lang="en-US" dirty="0"/>
              <a:t>Establish boundaries and days and hours of consumption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298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ust off the growler: This could be the year Minnesota liquor laws change">
            <a:extLst>
              <a:ext uri="{FF2B5EF4-FFF2-40B4-BE49-F238E27FC236}">
                <a16:creationId xmlns:a16="http://schemas.microsoft.com/office/drawing/2014/main" id="{E6896F1A-D6CB-43E9-8112-B114B0D5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59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08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756B-5069-44B0-B666-52A3A154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Growlers</a:t>
            </a:r>
            <a:br>
              <a:rPr lang="en-US" dirty="0"/>
            </a:br>
            <a:r>
              <a:rPr lang="en-US" sz="2800" i="1" dirty="0"/>
              <a:t>Minn. Stat. 340A.28, </a:t>
            </a:r>
            <a:r>
              <a:rPr lang="en-US" sz="2800" i="1" dirty="0" err="1"/>
              <a:t>subd</a:t>
            </a:r>
            <a:r>
              <a:rPr lang="en-US" sz="2800" i="1" dirty="0"/>
              <a:t>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D8CA-ABFA-4765-9148-4100B338C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Growler sale cap increased to allow sales by brewers of up to 150,000 barrels of malt liquor</a:t>
            </a:r>
          </a:p>
          <a:p>
            <a:pPr lvl="1"/>
            <a:r>
              <a:rPr lang="en-US" dirty="0"/>
              <a:t> Castle Danger</a:t>
            </a:r>
          </a:p>
          <a:p>
            <a:pPr lvl="1"/>
            <a:r>
              <a:rPr lang="en-US" dirty="0"/>
              <a:t>Lift Bridge</a:t>
            </a:r>
          </a:p>
          <a:p>
            <a:r>
              <a:rPr lang="en-US" dirty="0"/>
              <a:t>Up from 20,000 barrels per year</a:t>
            </a:r>
          </a:p>
        </p:txBody>
      </p:sp>
    </p:spTree>
    <p:extLst>
      <p:ext uri="{BB962C8B-B14F-4D97-AF65-F5344CB8AC3E}">
        <p14:creationId xmlns:p14="http://schemas.microsoft.com/office/powerpoint/2010/main" val="3719493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WordArt 5"/>
          <p:cNvSpPr>
            <a:spLocks noChangeArrowheads="1" noChangeShapeType="1" noTextEdit="1"/>
          </p:cNvSpPr>
          <p:nvPr/>
        </p:nvSpPr>
        <p:spPr bwMode="auto">
          <a:xfrm>
            <a:off x="1828800" y="1143000"/>
            <a:ext cx="5410200" cy="4191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169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0BE2-C525-4938-867B-418B3122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5B160-233F-4D78-B335-581EAE66E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“Edible cannabinoid product”</a:t>
            </a:r>
          </a:p>
          <a:p>
            <a:pPr lvl="1"/>
            <a:r>
              <a:rPr lang="en-US" dirty="0"/>
              <a:t>Any product, that is not a drug, that is intended to be </a:t>
            </a:r>
            <a:r>
              <a:rPr lang="en-US" i="1" dirty="0">
                <a:solidFill>
                  <a:srgbClr val="FF0000"/>
                </a:solidFill>
              </a:rPr>
              <a:t>eaten</a:t>
            </a:r>
            <a:r>
              <a:rPr lang="en-US" dirty="0"/>
              <a:t> or consumed as a </a:t>
            </a:r>
            <a:r>
              <a:rPr lang="en-US" i="1" dirty="0">
                <a:solidFill>
                  <a:srgbClr val="FF0000"/>
                </a:solidFill>
              </a:rPr>
              <a:t>beverage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by humans that contains a cannabinoid in combination with food ingredients</a:t>
            </a:r>
          </a:p>
          <a:p>
            <a:pPr lvl="2"/>
            <a:r>
              <a:rPr lang="en-US" i="1" dirty="0"/>
              <a:t>Minn. Stat. 151.72, </a:t>
            </a:r>
            <a:r>
              <a:rPr lang="en-US" i="1" dirty="0" err="1"/>
              <a:t>subd</a:t>
            </a:r>
            <a:r>
              <a:rPr lang="en-US" i="1" dirty="0"/>
              <a:t>. 1(c)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19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2" name="Picture 6" descr="Hash Oil: A Cannabis Concentrate">
            <a:extLst>
              <a:ext uri="{FF2B5EF4-FFF2-40B4-BE49-F238E27FC236}">
                <a16:creationId xmlns:a16="http://schemas.microsoft.com/office/drawing/2014/main" id="{39005D72-2F2C-4434-80B6-B6D996F82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r="-4" b="2733"/>
          <a:stretch/>
        </p:blipFill>
        <p:spPr bwMode="auto">
          <a:xfrm>
            <a:off x="241297" y="321732"/>
            <a:ext cx="4256173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ax 101: Everything You Need To Know About Cannabis Wax - Pure Oasis">
            <a:extLst>
              <a:ext uri="{FF2B5EF4-FFF2-40B4-BE49-F238E27FC236}">
                <a16:creationId xmlns:a16="http://schemas.microsoft.com/office/drawing/2014/main" id="{24FF90B5-D21C-4CD1-BD27-55AAEE15C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7060" b="2"/>
          <a:stretch/>
        </p:blipFill>
        <p:spPr bwMode="auto">
          <a:xfrm>
            <a:off x="241297" y="3510853"/>
            <a:ext cx="4256173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Yocan - Best Wax Pen l Vape Pens l Portable Vape l YocanVaporizer">
            <a:extLst>
              <a:ext uri="{FF2B5EF4-FFF2-40B4-BE49-F238E27FC236}">
                <a16:creationId xmlns:a16="http://schemas.microsoft.com/office/drawing/2014/main" id="{14F15D89-1600-4A9B-AEA3-F6DE4F8A1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2237" b="1"/>
          <a:stretch/>
        </p:blipFill>
        <p:spPr bwMode="auto">
          <a:xfrm>
            <a:off x="4646529" y="321733"/>
            <a:ext cx="4256173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4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5863-4F96-4F8B-ABF7-5C072E96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Edibles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84A0-719A-46A5-AECE-823D499B6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legal, the edible cannabinoid product:</a:t>
            </a:r>
          </a:p>
          <a:p>
            <a:pPr lvl="1"/>
            <a:r>
              <a:rPr lang="en-US" dirty="0"/>
              <a:t>Cannot contain more than </a:t>
            </a:r>
            <a:r>
              <a:rPr lang="en-US" dirty="0">
                <a:solidFill>
                  <a:srgbClr val="FF0000"/>
                </a:solidFill>
              </a:rPr>
              <a:t>0.3 percent </a:t>
            </a:r>
            <a:r>
              <a:rPr lang="en-US" dirty="0"/>
              <a:t>THC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Cannot exceed more that </a:t>
            </a:r>
            <a:r>
              <a:rPr lang="en-US" dirty="0">
                <a:solidFill>
                  <a:srgbClr val="FF0000"/>
                </a:solidFill>
              </a:rPr>
              <a:t>5 milligrams </a:t>
            </a:r>
            <a:r>
              <a:rPr lang="en-US" dirty="0"/>
              <a:t>of THC in a </a:t>
            </a:r>
            <a:r>
              <a:rPr lang="en-US" dirty="0">
                <a:solidFill>
                  <a:srgbClr val="FF0000"/>
                </a:solidFill>
              </a:rPr>
              <a:t>single serving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Cannot exceed more than </a:t>
            </a:r>
            <a:r>
              <a:rPr lang="en-US" dirty="0">
                <a:solidFill>
                  <a:srgbClr val="FF0000"/>
                </a:solidFill>
              </a:rPr>
              <a:t>50 milligrams </a:t>
            </a:r>
            <a:r>
              <a:rPr lang="en-US" dirty="0"/>
              <a:t>of THC per </a:t>
            </a:r>
            <a:r>
              <a:rPr lang="en-US" dirty="0">
                <a:solidFill>
                  <a:srgbClr val="FF0000"/>
                </a:solidFill>
              </a:rPr>
              <a:t>package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5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5863-4F96-4F8B-ABF7-5C072E96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Edibles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84A0-719A-46A5-AECE-823D499B6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Can</a:t>
            </a:r>
            <a:r>
              <a:rPr lang="en-US" dirty="0"/>
              <a:t> contain previously prohibited Delta-9 THC, that does not exceed thresholds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Removed</a:t>
            </a:r>
            <a:r>
              <a:rPr lang="en-US" dirty="0"/>
              <a:t> from Schedule I list of controlled substances and are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controlled substances</a:t>
            </a:r>
          </a:p>
          <a:p>
            <a:pPr lvl="2"/>
            <a:r>
              <a:rPr lang="en-US" i="1" dirty="0"/>
              <a:t>Minn. Stat. 151.72, </a:t>
            </a:r>
            <a:r>
              <a:rPr lang="en-US" i="1" dirty="0" err="1"/>
              <a:t>subd</a:t>
            </a:r>
            <a:r>
              <a:rPr lang="en-US" i="1" dirty="0"/>
              <a:t>. 3(d)</a:t>
            </a:r>
          </a:p>
        </p:txBody>
      </p:sp>
    </p:spTree>
    <p:extLst>
      <p:ext uri="{BB962C8B-B14F-4D97-AF65-F5344CB8AC3E}">
        <p14:creationId xmlns:p14="http://schemas.microsoft.com/office/powerpoint/2010/main" val="7060227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16254</TotalTime>
  <Words>1489</Words>
  <Application>Microsoft Office PowerPoint</Application>
  <PresentationFormat>On-screen Show (4:3)</PresentationFormat>
  <Paragraphs>187</Paragraphs>
  <Slides>55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Impact</vt:lpstr>
      <vt:lpstr>Default Design</vt:lpstr>
      <vt:lpstr>2022 Anoka County Bar Association Legislative  Update </vt:lpstr>
      <vt:lpstr>PowerPoint Presentation</vt:lpstr>
      <vt:lpstr>PowerPoint Presentation</vt:lpstr>
      <vt:lpstr>PowerPoint Presentation</vt:lpstr>
      <vt:lpstr>PowerPoint Presentation</vt:lpstr>
      <vt:lpstr>Edibles</vt:lpstr>
      <vt:lpstr>PowerPoint Presentation</vt:lpstr>
      <vt:lpstr>Edibles – cont’d</vt:lpstr>
      <vt:lpstr>Edibles – cont’d</vt:lpstr>
      <vt:lpstr>Edibles – cont’d</vt:lpstr>
      <vt:lpstr>PowerPoint Presentation</vt:lpstr>
      <vt:lpstr>Edibles – cont’d</vt:lpstr>
      <vt:lpstr>PowerPoint Presentation</vt:lpstr>
      <vt:lpstr>Edibles – cont’d</vt:lpstr>
      <vt:lpstr>PowerPoint Presentation</vt:lpstr>
      <vt:lpstr>Edibles – cont’d</vt:lpstr>
      <vt:lpstr>PowerPoint Presentation</vt:lpstr>
      <vt:lpstr>Edibles – cont’d</vt:lpstr>
      <vt:lpstr>PowerPoint Presentation</vt:lpstr>
      <vt:lpstr>PowerPoint Presentation</vt:lpstr>
      <vt:lpstr>Edibles  Enforcement</vt:lpstr>
      <vt:lpstr>Edibles Issues</vt:lpstr>
      <vt:lpstr>Edibles Issues</vt:lpstr>
      <vt:lpstr>PowerPoint Presentation</vt:lpstr>
      <vt:lpstr>Structured Settlements Minn. Stat. 549.30 – 549.41</vt:lpstr>
      <vt:lpstr>Structured Settlements – cont’d</vt:lpstr>
      <vt:lpstr>Structured Settlements – cont’d</vt:lpstr>
      <vt:lpstr>Structured Settlements – cont’d</vt:lpstr>
      <vt:lpstr>“Best Interests” – cont’d</vt:lpstr>
      <vt:lpstr>Structured Settlements – cont’d</vt:lpstr>
      <vt:lpstr>Structured Settlements – cont’d</vt:lpstr>
      <vt:lpstr>Structured Settlements – cont’d</vt:lpstr>
      <vt:lpstr>PowerPoint Presentation</vt:lpstr>
      <vt:lpstr>DNR Civil Penalties Minn. Stat. 84.775</vt:lpstr>
      <vt:lpstr>DNR Civil Penalties – cont’d</vt:lpstr>
      <vt:lpstr>PowerPoint Presentation</vt:lpstr>
      <vt:lpstr>Organ Donor Minn. Stat. 72A.20</vt:lpstr>
      <vt:lpstr>PowerPoint Presentation</vt:lpstr>
      <vt:lpstr>Safe At Home Minn. Stat. 5B.05 and 13.045</vt:lpstr>
      <vt:lpstr>PowerPoint Presentation</vt:lpstr>
      <vt:lpstr>Lien Harassment Minn. Stat. 336.9-510</vt:lpstr>
      <vt:lpstr>Lien Harassment – cont’d</vt:lpstr>
      <vt:lpstr>PowerPoint Presentation</vt:lpstr>
      <vt:lpstr>Canadian Judgments Minn. Stat. 548.64 - 74</vt:lpstr>
      <vt:lpstr>PowerPoint Presentation</vt:lpstr>
      <vt:lpstr>Mental Health Crisis Data Minn. Stat. 13.46</vt:lpstr>
      <vt:lpstr>Mental Health Crisis Data –cont’d </vt:lpstr>
      <vt:lpstr>PowerPoint Presentation</vt:lpstr>
      <vt:lpstr>Psychotherapist Minn. Stat. 609.341, subd. 17</vt:lpstr>
      <vt:lpstr>PowerPoint Presentation</vt:lpstr>
      <vt:lpstr>PowerPoint Presentation</vt:lpstr>
      <vt:lpstr>Anoka Social District Minn. Stat. 645.021</vt:lpstr>
      <vt:lpstr>PowerPoint Presentation</vt:lpstr>
      <vt:lpstr>Growlers Minn. Stat. 340A.28, subd. 2</vt:lpstr>
      <vt:lpstr>PowerPoint Presentation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Anoka County Attorney’s Office 2006 Legislative Update</dc:title>
  <dc:creator>.</dc:creator>
  <cp:lastModifiedBy>Bryan R. Lindberg</cp:lastModifiedBy>
  <cp:revision>998</cp:revision>
  <dcterms:created xsi:type="dcterms:W3CDTF">2006-08-29T19:24:49Z</dcterms:created>
  <dcterms:modified xsi:type="dcterms:W3CDTF">2022-09-20T15:22:39Z</dcterms:modified>
</cp:coreProperties>
</file>